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57" r:id="rId3"/>
    <p:sldId id="258" r:id="rId4"/>
    <p:sldId id="390" r:id="rId5"/>
    <p:sldId id="385" r:id="rId6"/>
    <p:sldId id="386" r:id="rId7"/>
    <p:sldId id="394" r:id="rId8"/>
    <p:sldId id="387" r:id="rId9"/>
    <p:sldId id="400" r:id="rId10"/>
    <p:sldId id="402" r:id="rId11"/>
    <p:sldId id="404" r:id="rId12"/>
    <p:sldId id="405" r:id="rId13"/>
    <p:sldId id="406" r:id="rId14"/>
    <p:sldId id="407" r:id="rId15"/>
    <p:sldId id="408" r:id="rId16"/>
    <p:sldId id="409" r:id="rId17"/>
    <p:sldId id="410" r:id="rId18"/>
    <p:sldId id="411" r:id="rId19"/>
    <p:sldId id="412" r:id="rId20"/>
    <p:sldId id="262" r:id="rId21"/>
    <p:sldId id="263" r:id="rId22"/>
    <p:sldId id="265" r:id="rId23"/>
    <p:sldId id="266" r:id="rId24"/>
    <p:sldId id="267" r:id="rId25"/>
    <p:sldId id="268" r:id="rId26"/>
    <p:sldId id="289" r:id="rId27"/>
    <p:sldId id="272" r:id="rId28"/>
    <p:sldId id="273" r:id="rId29"/>
    <p:sldId id="275" r:id="rId30"/>
    <p:sldId id="276" r:id="rId31"/>
    <p:sldId id="277" r:id="rId32"/>
    <p:sldId id="278" r:id="rId33"/>
    <p:sldId id="279" r:id="rId34"/>
    <p:sldId id="280" r:id="rId35"/>
    <p:sldId id="282" r:id="rId36"/>
    <p:sldId id="315" r:id="rId37"/>
    <p:sldId id="318" r:id="rId38"/>
    <p:sldId id="316" r:id="rId39"/>
    <p:sldId id="319" r:id="rId40"/>
    <p:sldId id="414" r:id="rId41"/>
    <p:sldId id="314" r:id="rId42"/>
    <p:sldId id="415" r:id="rId43"/>
    <p:sldId id="416" r:id="rId44"/>
    <p:sldId id="320" r:id="rId45"/>
    <p:sldId id="321" r:id="rId46"/>
    <p:sldId id="322" r:id="rId47"/>
    <p:sldId id="323" r:id="rId48"/>
    <p:sldId id="327" r:id="rId49"/>
    <p:sldId id="324" r:id="rId50"/>
    <p:sldId id="325" r:id="rId51"/>
    <p:sldId id="326" r:id="rId52"/>
    <p:sldId id="328" r:id="rId53"/>
    <p:sldId id="329" r:id="rId54"/>
    <p:sldId id="330" r:id="rId55"/>
    <p:sldId id="331" r:id="rId56"/>
    <p:sldId id="332" r:id="rId57"/>
    <p:sldId id="333" r:id="rId58"/>
    <p:sldId id="334" r:id="rId59"/>
    <p:sldId id="391" r:id="rId60"/>
    <p:sldId id="392" r:id="rId61"/>
    <p:sldId id="393" r:id="rId62"/>
    <p:sldId id="336" r:id="rId63"/>
    <p:sldId id="337" r:id="rId64"/>
    <p:sldId id="338" r:id="rId65"/>
    <p:sldId id="339" r:id="rId66"/>
    <p:sldId id="341" r:id="rId67"/>
    <p:sldId id="342" r:id="rId68"/>
    <p:sldId id="343" r:id="rId69"/>
    <p:sldId id="344" r:id="rId70"/>
    <p:sldId id="345" r:id="rId71"/>
    <p:sldId id="378" r:id="rId72"/>
    <p:sldId id="379" r:id="rId73"/>
    <p:sldId id="380" r:id="rId74"/>
    <p:sldId id="365" r:id="rId75"/>
    <p:sldId id="396" r:id="rId76"/>
    <p:sldId id="366" r:id="rId77"/>
    <p:sldId id="367" r:id="rId78"/>
    <p:sldId id="397" r:id="rId79"/>
    <p:sldId id="398" r:id="rId80"/>
    <p:sldId id="399" r:id="rId81"/>
    <p:sldId id="372" r:id="rId82"/>
    <p:sldId id="373" r:id="rId83"/>
    <p:sldId id="374" r:id="rId84"/>
    <p:sldId id="375" r:id="rId85"/>
    <p:sldId id="376" r:id="rId86"/>
    <p:sldId id="377"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00"/>
    <a:srgbClr val="1C0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120" d="100"/>
          <a:sy n="120" d="100"/>
        </p:scale>
        <p:origin x="-104" y="-7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notesMaster" Target="notesMasters/notesMaster1.xml"/><Relationship Id="rId89"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194EF-8F73-42BC-9840-B4437822E7BB}" type="datetimeFigureOut">
              <a:rPr lang="en-US" smtClean="0"/>
              <a:pPr/>
              <a:t>16/12/13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BFE28-47CD-4A64-B623-CEB620ADB944}" type="slidenum">
              <a:rPr lang="en-IN" smtClean="0"/>
              <a:pPr/>
              <a:t>‹#›</a:t>
            </a:fld>
            <a:endParaRPr lang="en-IN"/>
          </a:p>
        </p:txBody>
      </p:sp>
    </p:spTree>
    <p:extLst>
      <p:ext uri="{BB962C8B-B14F-4D97-AF65-F5344CB8AC3E}">
        <p14:creationId xmlns:p14="http://schemas.microsoft.com/office/powerpoint/2010/main" val="332108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64BFE28-47CD-4A64-B623-CEB620ADB944}"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64BFE28-47CD-4A64-B623-CEB620ADB944}" type="slidenum">
              <a:rPr lang="en-IN" smtClean="0"/>
              <a:pPr/>
              <a:t>31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E64BFE28-47CD-4A64-B623-CEB620ADB944}" type="slidenum">
              <a:rPr lang="en-IN" smtClean="0"/>
              <a:pPr/>
              <a:t>54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smtClean="0"/>
          </a:p>
          <a:p>
            <a:endParaRPr lang="en-IN"/>
          </a:p>
        </p:txBody>
      </p:sp>
      <p:sp>
        <p:nvSpPr>
          <p:cNvPr id="4" name="Slide Number Placeholder 3"/>
          <p:cNvSpPr>
            <a:spLocks noGrp="1"/>
          </p:cNvSpPr>
          <p:nvPr>
            <p:ph type="sldNum" sz="quarter" idx="10"/>
          </p:nvPr>
        </p:nvSpPr>
        <p:spPr/>
        <p:txBody>
          <a:bodyPr/>
          <a:lstStyle/>
          <a:p>
            <a:fld id="{E64BFE28-47CD-4A64-B623-CEB620ADB944}" type="slidenum">
              <a:rPr lang="en-IN" smtClean="0"/>
              <a:pPr/>
              <a:t>55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64BFE28-47CD-4A64-B623-CEB620ADB944}" type="slidenum">
              <a:rPr lang="en-IN" smtClean="0"/>
              <a:pPr/>
              <a:t>61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692404E-818D-4F8A-8602-453981D2508A}" type="datetimeFigureOut">
              <a:rPr lang="en-US" smtClean="0"/>
              <a:pPr/>
              <a:t>16/12/13</a:t>
            </a:fld>
            <a:endParaRPr lang="en-I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24FD5D7-ADF0-473B-A14E-C5CDDB00D17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92404E-818D-4F8A-8602-453981D2508A}" type="datetimeFigureOut">
              <a:rPr lang="en-US" smtClean="0"/>
              <a:pPr/>
              <a:t>16/12/13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4FD5D7-ADF0-473B-A14E-C5CDDB00D17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92404E-818D-4F8A-8602-453981D2508A}" type="datetimeFigureOut">
              <a:rPr lang="en-US" smtClean="0"/>
              <a:pPr/>
              <a:t>16/12/13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4FD5D7-ADF0-473B-A14E-C5CDDB00D17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692404E-818D-4F8A-8602-453981D2508A}" type="datetimeFigureOut">
              <a:rPr lang="en-US" smtClean="0"/>
              <a:pPr/>
              <a:t>16/12/13</a:t>
            </a:fld>
            <a:endParaRPr lang="en-IN"/>
          </a:p>
        </p:txBody>
      </p:sp>
      <p:sp>
        <p:nvSpPr>
          <p:cNvPr id="5" name="Footer Placeholder 4"/>
          <p:cNvSpPr>
            <a:spLocks noGrp="1"/>
          </p:cNvSpPr>
          <p:nvPr>
            <p:ph type="ftr" sz="quarter" idx="11"/>
          </p:nvPr>
        </p:nvSpPr>
        <p:spPr>
          <a:xfrm>
            <a:off x="457200" y="6480969"/>
            <a:ext cx="4260056" cy="300831"/>
          </a:xfrm>
        </p:spPr>
        <p:txBody>
          <a:bodyPr/>
          <a:lstStyle/>
          <a:p>
            <a:endParaRPr lang="en-IN"/>
          </a:p>
        </p:txBody>
      </p:sp>
      <p:sp>
        <p:nvSpPr>
          <p:cNvPr id="6" name="Slide Number Placeholder 5"/>
          <p:cNvSpPr>
            <a:spLocks noGrp="1"/>
          </p:cNvSpPr>
          <p:nvPr>
            <p:ph type="sldNum" sz="quarter" idx="12"/>
          </p:nvPr>
        </p:nvSpPr>
        <p:spPr/>
        <p:txBody>
          <a:bodyPr/>
          <a:lstStyle/>
          <a:p>
            <a:fld id="{424FD5D7-ADF0-473B-A14E-C5CDDB00D17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692404E-818D-4F8A-8602-453981D2508A}" type="datetimeFigureOut">
              <a:rPr lang="en-US" smtClean="0"/>
              <a:pPr/>
              <a:t>16/12/13</a:t>
            </a:fld>
            <a:endParaRPr lang="en-IN"/>
          </a:p>
        </p:txBody>
      </p:sp>
      <p:sp>
        <p:nvSpPr>
          <p:cNvPr id="5" name="Footer Placeholder 4"/>
          <p:cNvSpPr>
            <a:spLocks noGrp="1"/>
          </p:cNvSpPr>
          <p:nvPr>
            <p:ph type="ftr" sz="quarter" idx="11"/>
          </p:nvPr>
        </p:nvSpPr>
        <p:spPr>
          <a:xfrm>
            <a:off x="2619376" y="6480969"/>
            <a:ext cx="4260056" cy="300831"/>
          </a:xfrm>
        </p:spPr>
        <p:txBody>
          <a:bodyPr/>
          <a:lstStyle/>
          <a:p>
            <a:endParaRPr lang="en-IN"/>
          </a:p>
        </p:txBody>
      </p:sp>
      <p:sp>
        <p:nvSpPr>
          <p:cNvPr id="6" name="Slide Number Placeholder 5"/>
          <p:cNvSpPr>
            <a:spLocks noGrp="1"/>
          </p:cNvSpPr>
          <p:nvPr>
            <p:ph type="sldNum" sz="quarter" idx="12"/>
          </p:nvPr>
        </p:nvSpPr>
        <p:spPr>
          <a:xfrm>
            <a:off x="8451056" y="809624"/>
            <a:ext cx="502920" cy="300831"/>
          </a:xfrm>
        </p:spPr>
        <p:txBody>
          <a:bodyPr/>
          <a:lstStyle/>
          <a:p>
            <a:fld id="{424FD5D7-ADF0-473B-A14E-C5CDDB00D176}" type="slidenum">
              <a:rPr lang="en-IN" smtClean="0"/>
              <a:pPr/>
              <a:t>‹#›</a:t>
            </a:fld>
            <a:endParaRPr lang="en-I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692404E-818D-4F8A-8602-453981D2508A}" type="datetimeFigureOut">
              <a:rPr lang="en-US" smtClean="0"/>
              <a:pPr/>
              <a:t>16/12/13</a:t>
            </a:fld>
            <a:endParaRPr lang="en-IN"/>
          </a:p>
        </p:txBody>
      </p:sp>
      <p:sp>
        <p:nvSpPr>
          <p:cNvPr id="6" name="Footer Placeholder 5"/>
          <p:cNvSpPr>
            <a:spLocks noGrp="1"/>
          </p:cNvSpPr>
          <p:nvPr>
            <p:ph type="ftr" sz="quarter" idx="11"/>
          </p:nvPr>
        </p:nvSpPr>
        <p:spPr>
          <a:xfrm>
            <a:off x="457200" y="6480969"/>
            <a:ext cx="4260056" cy="301752"/>
          </a:xfrm>
        </p:spPr>
        <p:txBody>
          <a:bodyPr/>
          <a:lstStyle/>
          <a:p>
            <a:endParaRPr lang="en-IN"/>
          </a:p>
        </p:txBody>
      </p:sp>
      <p:sp>
        <p:nvSpPr>
          <p:cNvPr id="7" name="Slide Number Placeholder 6"/>
          <p:cNvSpPr>
            <a:spLocks noGrp="1"/>
          </p:cNvSpPr>
          <p:nvPr>
            <p:ph type="sldNum" sz="quarter" idx="12"/>
          </p:nvPr>
        </p:nvSpPr>
        <p:spPr>
          <a:xfrm>
            <a:off x="7589520" y="6480969"/>
            <a:ext cx="502920" cy="301752"/>
          </a:xfrm>
        </p:spPr>
        <p:txBody>
          <a:bodyPr/>
          <a:lstStyle/>
          <a:p>
            <a:fld id="{424FD5D7-ADF0-473B-A14E-C5CDDB00D17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692404E-818D-4F8A-8602-453981D2508A}" type="datetimeFigureOut">
              <a:rPr lang="en-US" smtClean="0"/>
              <a:pPr/>
              <a:t>16/12/13</a:t>
            </a:fld>
            <a:endParaRPr lang="en-IN"/>
          </a:p>
        </p:txBody>
      </p:sp>
      <p:sp>
        <p:nvSpPr>
          <p:cNvPr id="8" name="Footer Placeholder 7"/>
          <p:cNvSpPr>
            <a:spLocks noGrp="1"/>
          </p:cNvSpPr>
          <p:nvPr>
            <p:ph type="ftr" sz="quarter" idx="11"/>
          </p:nvPr>
        </p:nvSpPr>
        <p:spPr>
          <a:xfrm>
            <a:off x="457200" y="6480969"/>
            <a:ext cx="4261104" cy="301752"/>
          </a:xfrm>
        </p:spPr>
        <p:txBody>
          <a:bodyPr/>
          <a:lstStyle/>
          <a:p>
            <a:endParaRPr lang="en-I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24FD5D7-ADF0-473B-A14E-C5CDDB00D176}"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92404E-818D-4F8A-8602-453981D2508A}" type="datetimeFigureOut">
              <a:rPr lang="en-US" smtClean="0"/>
              <a:pPr/>
              <a:t>16/12/13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24FD5D7-ADF0-473B-A14E-C5CDDB00D17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692404E-818D-4F8A-8602-453981D2508A}" type="datetimeFigureOut">
              <a:rPr lang="en-US" smtClean="0"/>
              <a:pPr/>
              <a:t>16/12/13</a:t>
            </a:fld>
            <a:endParaRPr lang="en-IN"/>
          </a:p>
        </p:txBody>
      </p:sp>
      <p:sp>
        <p:nvSpPr>
          <p:cNvPr id="3" name="Footer Placeholder 2"/>
          <p:cNvSpPr>
            <a:spLocks noGrp="1"/>
          </p:cNvSpPr>
          <p:nvPr>
            <p:ph type="ftr" sz="quarter" idx="11"/>
          </p:nvPr>
        </p:nvSpPr>
        <p:spPr>
          <a:xfrm>
            <a:off x="457200" y="6481890"/>
            <a:ext cx="4260056" cy="300831"/>
          </a:xfrm>
        </p:spPr>
        <p:txBody>
          <a:bodyPr/>
          <a:lstStyle/>
          <a:p>
            <a:endParaRPr lang="en-IN"/>
          </a:p>
        </p:txBody>
      </p:sp>
      <p:sp>
        <p:nvSpPr>
          <p:cNvPr id="4" name="Slide Number Placeholder 3"/>
          <p:cNvSpPr>
            <a:spLocks noGrp="1"/>
          </p:cNvSpPr>
          <p:nvPr>
            <p:ph type="sldNum" sz="quarter" idx="12"/>
          </p:nvPr>
        </p:nvSpPr>
        <p:spPr>
          <a:xfrm>
            <a:off x="7589520" y="6480969"/>
            <a:ext cx="502920" cy="301752"/>
          </a:xfrm>
        </p:spPr>
        <p:txBody>
          <a:bodyPr/>
          <a:lstStyle/>
          <a:p>
            <a:fld id="{424FD5D7-ADF0-473B-A14E-C5CDDB00D17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692404E-818D-4F8A-8602-453981D2508A}" type="datetimeFigureOut">
              <a:rPr lang="en-US" smtClean="0"/>
              <a:pPr/>
              <a:t>16/12/13</a:t>
            </a:fld>
            <a:endParaRPr lang="en-I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24FD5D7-ADF0-473B-A14E-C5CDDB00D176}"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692404E-818D-4F8A-8602-453981D2508A}" type="datetimeFigureOut">
              <a:rPr lang="en-US" smtClean="0"/>
              <a:pPr/>
              <a:t>16/12/13</a:t>
            </a:fld>
            <a:endParaRPr lang="en-I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24FD5D7-ADF0-473B-A14E-C5CDDB00D176}"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0022"/>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692404E-818D-4F8A-8602-453981D2508A}" type="datetimeFigureOut">
              <a:rPr lang="en-US" smtClean="0"/>
              <a:pPr/>
              <a:t>16/12/13</a:t>
            </a:fld>
            <a:endParaRPr lang="en-I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24FD5D7-ADF0-473B-A14E-C5CDDB00D176}"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heelessonline.com/ortho/ligamentous_instability" TargetMode="External"/><Relationship Id="rId4" Type="http://schemas.openxmlformats.org/officeDocument/2006/relationships/hyperlink" Target="http://www.wheelessonline.com/ortho/flexion_and_extension_views_of_c_spine" TargetMode="External"/><Relationship Id="rId1" Type="http://schemas.openxmlformats.org/officeDocument/2006/relationships/slideLayout" Target="../slideLayouts/slideLayout2.xml"/><Relationship Id="rId2" Type="http://schemas.openxmlformats.org/officeDocument/2006/relationships/hyperlink" Target="http://www.wheelessonline.com/ortho/transverse_ligament_ruptur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wheelessonline.com/ortho/hyperextension_injuries_19_38_of_cervical_injuries" TargetMode="External"/><Relationship Id="rId4" Type="http://schemas.openxmlformats.org/officeDocument/2006/relationships/hyperlink" Target="http://www.wheelessonline.com/ortho/cervical_spondylosis" TargetMode="External"/><Relationship Id="rId5" Type="http://schemas.openxmlformats.org/officeDocument/2006/relationships/hyperlink" Target="http://www.wheelessonline.com/ortho/central_cord_syndrome_1" TargetMode="External"/><Relationship Id="rId1" Type="http://schemas.openxmlformats.org/officeDocument/2006/relationships/slideLayout" Target="../slideLayouts/slideLayout2.xml"/><Relationship Id="rId2" Type="http://schemas.openxmlformats.org/officeDocument/2006/relationships/hyperlink" Target="http://www.wheelessonline.com/ortho/transverse_ligament_ruptur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8031984" cy="1960585"/>
          </a:xfrm>
        </p:spPr>
        <p:txBody>
          <a:bodyPr>
            <a:normAutofit fontScale="90000"/>
          </a:bodyPr>
          <a:lstStyle/>
          <a:p>
            <a:pPr algn="ctr"/>
            <a:r>
              <a:rPr lang="en-US" b="1" dirty="0" smtClean="0"/>
              <a:t>PATHOPHYSIOLOGY &amp; MANAGEMENT OF TRAUMATIC CERVICAL SPINE INJURY</a:t>
            </a:r>
            <a:endParaRPr lang="en-IN"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643998" cy="6643710"/>
          </a:xfrm>
        </p:spPr>
        <p:txBody>
          <a:bodyPr>
            <a:normAutofit/>
          </a:bodyPr>
          <a:lstStyle/>
          <a:p>
            <a:pPr algn="just">
              <a:buNone/>
            </a:pPr>
            <a:r>
              <a:rPr lang="en-IN" b="1" dirty="0" smtClean="0">
                <a:solidFill>
                  <a:srgbClr val="FFFF00"/>
                </a:solidFill>
                <a:latin typeface="Arial" pitchFamily="34" charset="0"/>
                <a:cs typeface="Arial" pitchFamily="34" charset="0"/>
              </a:rPr>
              <a:t>    How are the fractures of the lower cervical spine classified?</a:t>
            </a:r>
          </a:p>
          <a:p>
            <a:pPr algn="just">
              <a:buNone/>
            </a:pPr>
            <a:endParaRPr lang="en-IN" b="1" dirty="0" smtClean="0">
              <a:solidFill>
                <a:srgbClr val="FFFF00"/>
              </a:solidFill>
              <a:latin typeface="Arial" pitchFamily="34" charset="0"/>
              <a:cs typeface="Arial" pitchFamily="34" charset="0"/>
            </a:endParaRPr>
          </a:p>
          <a:p>
            <a:pPr algn="just">
              <a:buNone/>
            </a:pPr>
            <a:r>
              <a:rPr lang="en-IN" b="1" dirty="0" smtClean="0">
                <a:latin typeface="Arial" pitchFamily="34" charset="0"/>
                <a:cs typeface="Arial" pitchFamily="34" charset="0"/>
              </a:rPr>
              <a:t>    Based on the AO classification system, </a:t>
            </a:r>
            <a:r>
              <a:rPr lang="en-IN" b="1" dirty="0" err="1" smtClean="0">
                <a:latin typeface="Arial" pitchFamily="34" charset="0"/>
                <a:cs typeface="Arial" pitchFamily="34" charset="0"/>
              </a:rPr>
              <a:t>Aebi</a:t>
            </a:r>
            <a:r>
              <a:rPr lang="en-IN" b="1" dirty="0" smtClean="0">
                <a:latin typeface="Arial" pitchFamily="34" charset="0"/>
                <a:cs typeface="Arial" pitchFamily="34" charset="0"/>
              </a:rPr>
              <a:t> introduced a classification system for fractures of the lower cervical spine (C3-C7) that refers to the anterior column (vertebral body and </a:t>
            </a:r>
            <a:r>
              <a:rPr lang="en-IN" b="1" dirty="0" err="1" smtClean="0">
                <a:latin typeface="Arial" pitchFamily="34" charset="0"/>
                <a:cs typeface="Arial" pitchFamily="34" charset="0"/>
              </a:rPr>
              <a:t>intervertebral</a:t>
            </a:r>
            <a:r>
              <a:rPr lang="en-IN" b="1" dirty="0" smtClean="0">
                <a:latin typeface="Arial" pitchFamily="34" charset="0"/>
                <a:cs typeface="Arial" pitchFamily="34" charset="0"/>
              </a:rPr>
              <a:t> disc) and the posterior elements of the vertebra (vertebral joints and </a:t>
            </a:r>
            <a:r>
              <a:rPr lang="en-IN" b="1" dirty="0" err="1" smtClean="0">
                <a:latin typeface="Arial" pitchFamily="34" charset="0"/>
                <a:cs typeface="Arial" pitchFamily="34" charset="0"/>
              </a:rPr>
              <a:t>ligamentous</a:t>
            </a:r>
            <a:r>
              <a:rPr lang="en-IN" b="1" dirty="0" smtClean="0">
                <a:latin typeface="Arial" pitchFamily="34" charset="0"/>
                <a:cs typeface="Arial" pitchFamily="34" charset="0"/>
              </a:rPr>
              <a:t> apparatus).</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a:bodyPr>
          <a:lstStyle/>
          <a:p>
            <a:pPr>
              <a:buNone/>
            </a:pPr>
            <a:r>
              <a:rPr lang="en-IN" b="1" dirty="0" smtClean="0"/>
              <a:t>Type A -anterior column fractures:</a:t>
            </a:r>
          </a:p>
          <a:p>
            <a:pPr>
              <a:buNone/>
            </a:pPr>
            <a:endParaRPr lang="en-IN" b="1" dirty="0" smtClean="0"/>
          </a:p>
          <a:p>
            <a:r>
              <a:rPr lang="en-IN" b="1" dirty="0" smtClean="0"/>
              <a:t>A1: Solely or primarily bony injury</a:t>
            </a:r>
          </a:p>
          <a:p>
            <a:pPr>
              <a:buNone/>
            </a:pPr>
            <a:r>
              <a:rPr lang="en-IN" b="1" dirty="0" smtClean="0"/>
              <a:t>		A1.1: Uniform compression</a:t>
            </a:r>
          </a:p>
          <a:p>
            <a:pPr>
              <a:buNone/>
            </a:pPr>
            <a:endParaRPr lang="en-IN" b="1" dirty="0" smtClean="0"/>
          </a:p>
          <a:p>
            <a:pPr>
              <a:buNone/>
            </a:pPr>
            <a:r>
              <a:rPr lang="en-IN" b="1" dirty="0" smtClean="0"/>
              <a:t>		A1.2: Marginal fracture without visible ligament injury</a:t>
            </a:r>
          </a:p>
          <a:p>
            <a:pPr>
              <a:buNone/>
            </a:pPr>
            <a:endParaRPr lang="en-IN" b="1" dirty="0" smtClean="0"/>
          </a:p>
          <a:p>
            <a:pPr>
              <a:buNone/>
            </a:pPr>
            <a:r>
              <a:rPr lang="en-IN" b="1" dirty="0" smtClean="0"/>
              <a:t>		A1.3: Wedge fracture without visible ligament injury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lnSpcReduction="10000"/>
          </a:bodyPr>
          <a:lstStyle/>
          <a:p>
            <a:r>
              <a:rPr lang="en-IN" b="1" dirty="0" smtClean="0"/>
              <a:t>A2: </a:t>
            </a:r>
            <a:r>
              <a:rPr lang="en-IN" b="1" dirty="0" err="1" smtClean="0"/>
              <a:t>Osteoligamentous</a:t>
            </a:r>
            <a:r>
              <a:rPr lang="en-IN" b="1" dirty="0" smtClean="0"/>
              <a:t> lesion</a:t>
            </a:r>
          </a:p>
          <a:p>
            <a:endParaRPr lang="en-IN" b="1" dirty="0" smtClean="0"/>
          </a:p>
          <a:p>
            <a:pPr>
              <a:buNone/>
            </a:pPr>
            <a:r>
              <a:rPr lang="en-IN" b="1" dirty="0" smtClean="0"/>
              <a:t>		A2.1: Vertebral body fracture, </a:t>
            </a:r>
            <a:r>
              <a:rPr lang="en-IN" b="1" dirty="0" err="1" smtClean="0"/>
              <a:t>multifragmentary</a:t>
            </a:r>
            <a:r>
              <a:rPr lang="en-IN" b="1" dirty="0" smtClean="0"/>
              <a:t>, one upper plate affected, 1 </a:t>
            </a:r>
            <a:r>
              <a:rPr lang="en-IN" b="1" dirty="0" err="1" smtClean="0"/>
              <a:t>intervertebral</a:t>
            </a:r>
            <a:r>
              <a:rPr lang="en-IN" b="1" dirty="0" smtClean="0"/>
              <a:t> disc injured</a:t>
            </a:r>
          </a:p>
          <a:p>
            <a:pPr>
              <a:buNone/>
            </a:pPr>
            <a:endParaRPr lang="en-IN" b="1" dirty="0" smtClean="0"/>
          </a:p>
          <a:p>
            <a:pPr>
              <a:buNone/>
            </a:pPr>
            <a:r>
              <a:rPr lang="en-IN" b="1" dirty="0" smtClean="0"/>
              <a:t>		A2.2: A2.1 + 2 </a:t>
            </a:r>
            <a:r>
              <a:rPr lang="en-IN" b="1" dirty="0" err="1" smtClean="0"/>
              <a:t>intervertebral</a:t>
            </a:r>
            <a:r>
              <a:rPr lang="en-IN" b="1" dirty="0" smtClean="0"/>
              <a:t> discs affected</a:t>
            </a:r>
          </a:p>
          <a:p>
            <a:pPr>
              <a:buNone/>
            </a:pPr>
            <a:endParaRPr lang="en-IN" b="1" dirty="0" smtClean="0"/>
          </a:p>
          <a:p>
            <a:pPr>
              <a:buNone/>
            </a:pPr>
            <a:r>
              <a:rPr lang="en-IN" b="1" dirty="0" smtClean="0"/>
              <a:t>		A2.3: Fragmented fracture, posterior wall dislocated by less than 3 mm, posterior elements not visibly injured</a:t>
            </a:r>
            <a:endParaRPr lang="en-IN"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a:bodyPr>
          <a:lstStyle/>
          <a:p>
            <a:r>
              <a:rPr lang="en-IN" b="1" dirty="0" smtClean="0"/>
              <a:t>A3: Solely or primarily </a:t>
            </a:r>
            <a:r>
              <a:rPr lang="en-IN" b="1" dirty="0" err="1" smtClean="0"/>
              <a:t>ligamentous</a:t>
            </a:r>
            <a:r>
              <a:rPr lang="en-IN" b="1" dirty="0" smtClean="0"/>
              <a:t> lesion</a:t>
            </a:r>
          </a:p>
          <a:p>
            <a:endParaRPr lang="en-IN" b="1" dirty="0" smtClean="0"/>
          </a:p>
          <a:p>
            <a:pPr>
              <a:buNone/>
            </a:pPr>
            <a:r>
              <a:rPr lang="en-IN" b="1" dirty="0" smtClean="0"/>
              <a:t>		A3.1: Rupture of the anterior longitudinal ligament and </a:t>
            </a:r>
            <a:r>
              <a:rPr lang="en-IN" b="1" dirty="0" err="1" smtClean="0"/>
              <a:t>intervertebral</a:t>
            </a:r>
            <a:r>
              <a:rPr lang="en-IN" b="1" dirty="0" smtClean="0"/>
              <a:t> disc</a:t>
            </a:r>
          </a:p>
          <a:p>
            <a:pPr>
              <a:buNone/>
            </a:pPr>
            <a:endParaRPr lang="en-IN" b="1" dirty="0" smtClean="0"/>
          </a:p>
          <a:p>
            <a:pPr>
              <a:buNone/>
            </a:pPr>
            <a:r>
              <a:rPr lang="en-IN" b="1" dirty="0" smtClean="0"/>
              <a:t>		A3.2: Traumatic disc hernia</a:t>
            </a:r>
            <a:endParaRPr lang="en-IN"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fontScale="70000" lnSpcReduction="20000"/>
          </a:bodyPr>
          <a:lstStyle/>
          <a:p>
            <a:r>
              <a:rPr lang="en-IN" b="1" dirty="0" smtClean="0">
                <a:latin typeface="Arial" pitchFamily="34" charset="0"/>
                <a:cs typeface="Arial" pitchFamily="34" charset="0"/>
              </a:rPr>
              <a:t>Type B fractures -posterior element fractures:</a:t>
            </a:r>
          </a:p>
          <a:p>
            <a:endParaRPr lang="en-IN" b="1" dirty="0" smtClean="0">
              <a:latin typeface="Arial" pitchFamily="34" charset="0"/>
              <a:cs typeface="Arial" pitchFamily="34" charset="0"/>
            </a:endParaRPr>
          </a:p>
          <a:p>
            <a:pPr>
              <a:buNone/>
            </a:pPr>
            <a:r>
              <a:rPr lang="en-IN" b="1" dirty="0" smtClean="0">
                <a:solidFill>
                  <a:srgbClr val="FFFF00"/>
                </a:solidFill>
                <a:latin typeface="Arial" pitchFamily="34" charset="0"/>
                <a:cs typeface="Arial" pitchFamily="34" charset="0"/>
              </a:rPr>
              <a:t>   B1: Solely or primarily osseous lesion</a:t>
            </a:r>
          </a:p>
          <a:p>
            <a:pPr>
              <a:buNone/>
            </a:pPr>
            <a:r>
              <a:rPr lang="en-IN" b="1" dirty="0" smtClean="0">
                <a:latin typeface="Arial" pitchFamily="34" charset="0"/>
                <a:cs typeface="Arial" pitchFamily="34" charset="0"/>
              </a:rPr>
              <a:t>		B1.1: Isolated fracture of the posterior elements</a:t>
            </a:r>
          </a:p>
          <a:p>
            <a:pPr>
              <a:buNone/>
            </a:pPr>
            <a:r>
              <a:rPr lang="en-IN" b="1" dirty="0" smtClean="0">
                <a:latin typeface="Arial" pitchFamily="34" charset="0"/>
                <a:cs typeface="Arial" pitchFamily="34" charset="0"/>
              </a:rPr>
              <a:t>				(1) </a:t>
            </a:r>
            <a:r>
              <a:rPr lang="en-IN" b="1" dirty="0" err="1" smtClean="0">
                <a:latin typeface="Arial" pitchFamily="34" charset="0"/>
                <a:cs typeface="Arial" pitchFamily="34" charset="0"/>
              </a:rPr>
              <a:t>Spinous</a:t>
            </a:r>
            <a:r>
              <a:rPr lang="en-IN" b="1" dirty="0" smtClean="0">
                <a:latin typeface="Arial" pitchFamily="34" charset="0"/>
                <a:cs typeface="Arial" pitchFamily="34" charset="0"/>
              </a:rPr>
              <a:t> process</a:t>
            </a:r>
          </a:p>
          <a:p>
            <a:pPr>
              <a:buNone/>
            </a:pPr>
            <a:r>
              <a:rPr lang="en-IN" b="1" dirty="0" smtClean="0">
                <a:latin typeface="Arial" pitchFamily="34" charset="0"/>
                <a:cs typeface="Arial" pitchFamily="34" charset="0"/>
              </a:rPr>
              <a:t>				(2) Arch</a:t>
            </a:r>
          </a:p>
          <a:p>
            <a:pPr>
              <a:buNone/>
            </a:pPr>
            <a:r>
              <a:rPr lang="en-IN" b="1" dirty="0" smtClean="0">
                <a:latin typeface="Arial" pitchFamily="34" charset="0"/>
                <a:cs typeface="Arial" pitchFamily="34" charset="0"/>
              </a:rPr>
              <a:t>				(3) Both</a:t>
            </a:r>
          </a:p>
          <a:p>
            <a:pPr>
              <a:buNone/>
            </a:pPr>
            <a:endParaRPr lang="en-IN" b="1" dirty="0" smtClean="0">
              <a:latin typeface="Arial" pitchFamily="34" charset="0"/>
              <a:cs typeface="Arial" pitchFamily="34" charset="0"/>
            </a:endParaRPr>
          </a:p>
          <a:p>
            <a:pPr>
              <a:buNone/>
            </a:pPr>
            <a:r>
              <a:rPr lang="en-IN" b="1" dirty="0" smtClean="0">
                <a:latin typeface="Arial" pitchFamily="34" charset="0"/>
                <a:cs typeface="Arial" pitchFamily="34" charset="0"/>
              </a:rPr>
              <a:t>		B1.2: Fracture of the small vertebral joints without 	 	          dislocation</a:t>
            </a:r>
          </a:p>
          <a:p>
            <a:pPr>
              <a:buNone/>
            </a:pPr>
            <a:r>
              <a:rPr lang="en-IN" b="1" dirty="0" smtClean="0">
                <a:latin typeface="Arial" pitchFamily="34" charset="0"/>
                <a:cs typeface="Arial" pitchFamily="34" charset="0"/>
              </a:rPr>
              <a:t>				(1) Unilateral</a:t>
            </a:r>
          </a:p>
          <a:p>
            <a:pPr>
              <a:buNone/>
            </a:pPr>
            <a:r>
              <a:rPr lang="en-IN" b="1" dirty="0" smtClean="0">
                <a:latin typeface="Arial" pitchFamily="34" charset="0"/>
                <a:cs typeface="Arial" pitchFamily="34" charset="0"/>
              </a:rPr>
              <a:t>				(2) Bilateral</a:t>
            </a:r>
          </a:p>
          <a:p>
            <a:pPr>
              <a:buNone/>
            </a:pPr>
            <a:endParaRPr lang="en-IN" b="1" dirty="0" smtClean="0">
              <a:latin typeface="Arial" pitchFamily="34" charset="0"/>
              <a:cs typeface="Arial" pitchFamily="34" charset="0"/>
            </a:endParaRPr>
          </a:p>
          <a:p>
            <a:pPr>
              <a:buNone/>
            </a:pPr>
            <a:r>
              <a:rPr lang="en-IN" b="1" dirty="0" smtClean="0">
                <a:latin typeface="Arial" pitchFamily="34" charset="0"/>
                <a:cs typeface="Arial" pitchFamily="34" charset="0"/>
              </a:rPr>
              <a:t>		B1.3: Combination of B1.1 and B1.2</a:t>
            </a:r>
          </a:p>
          <a:p>
            <a:pPr>
              <a:buNone/>
            </a:pPr>
            <a:r>
              <a:rPr lang="en-IN" b="1" dirty="0" smtClean="0">
                <a:latin typeface="Arial" pitchFamily="34" charset="0"/>
                <a:cs typeface="Arial" pitchFamily="34" charset="0"/>
              </a:rPr>
              <a:t>				(1) </a:t>
            </a:r>
            <a:r>
              <a:rPr lang="en-IN" b="1" dirty="0" err="1" smtClean="0">
                <a:latin typeface="Arial" pitchFamily="34" charset="0"/>
                <a:cs typeface="Arial" pitchFamily="34" charset="0"/>
              </a:rPr>
              <a:t>Spinous</a:t>
            </a:r>
            <a:r>
              <a:rPr lang="en-IN" b="1" dirty="0" smtClean="0">
                <a:latin typeface="Arial" pitchFamily="34" charset="0"/>
                <a:cs typeface="Arial" pitchFamily="34" charset="0"/>
              </a:rPr>
              <a:t> process</a:t>
            </a:r>
          </a:p>
          <a:p>
            <a:pPr>
              <a:buNone/>
            </a:pPr>
            <a:r>
              <a:rPr lang="en-IN" b="1" dirty="0" smtClean="0">
                <a:latin typeface="Arial" pitchFamily="34" charset="0"/>
                <a:cs typeface="Arial" pitchFamily="34" charset="0"/>
              </a:rPr>
              <a:t>				(2) Arch</a:t>
            </a:r>
          </a:p>
          <a:p>
            <a:pPr>
              <a:buNone/>
            </a:pPr>
            <a:r>
              <a:rPr lang="en-IN" b="1" dirty="0" smtClean="0">
                <a:latin typeface="Arial" pitchFamily="34" charset="0"/>
                <a:cs typeface="Arial" pitchFamily="34" charset="0"/>
              </a:rPr>
              <a:t>				(3) Both</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fontScale="92500" lnSpcReduction="10000"/>
          </a:bodyPr>
          <a:lstStyle/>
          <a:p>
            <a:pPr>
              <a:buNone/>
            </a:pPr>
            <a:r>
              <a:rPr lang="en-IN" b="1" dirty="0" smtClean="0">
                <a:solidFill>
                  <a:srgbClr val="FFFF00"/>
                </a:solidFill>
                <a:latin typeface="Arial" pitchFamily="34" charset="0"/>
                <a:cs typeface="Arial" pitchFamily="34" charset="0"/>
              </a:rPr>
              <a:t>B2: </a:t>
            </a:r>
            <a:r>
              <a:rPr lang="en-IN" b="1" dirty="0" err="1" smtClean="0">
                <a:solidFill>
                  <a:srgbClr val="FFFF00"/>
                </a:solidFill>
                <a:latin typeface="Arial" pitchFamily="34" charset="0"/>
                <a:cs typeface="Arial" pitchFamily="34" charset="0"/>
              </a:rPr>
              <a:t>Osteoligamentous</a:t>
            </a:r>
            <a:r>
              <a:rPr lang="en-IN" b="1" dirty="0" smtClean="0">
                <a:solidFill>
                  <a:srgbClr val="FFFF00"/>
                </a:solidFill>
                <a:latin typeface="Arial" pitchFamily="34" charset="0"/>
                <a:cs typeface="Arial" pitchFamily="34" charset="0"/>
              </a:rPr>
              <a:t> lesion</a:t>
            </a:r>
          </a:p>
          <a:p>
            <a:pPr>
              <a:buNone/>
            </a:pPr>
            <a:r>
              <a:rPr lang="en-IN" b="1" dirty="0" smtClean="0">
                <a:latin typeface="Arial" pitchFamily="34" charset="0"/>
                <a:cs typeface="Arial" pitchFamily="34" charset="0"/>
              </a:rPr>
              <a:t>		B2.1: Fracture of posterior elements 		         with </a:t>
            </a:r>
            <a:r>
              <a:rPr lang="en-IN" b="1" dirty="0" err="1" smtClean="0">
                <a:latin typeface="Arial" pitchFamily="34" charset="0"/>
                <a:cs typeface="Arial" pitchFamily="34" charset="0"/>
              </a:rPr>
              <a:t>subluxation</a:t>
            </a:r>
            <a:endParaRPr lang="en-IN" b="1" dirty="0" smtClean="0">
              <a:latin typeface="Arial" pitchFamily="34" charset="0"/>
              <a:cs typeface="Arial" pitchFamily="34" charset="0"/>
            </a:endParaRPr>
          </a:p>
          <a:p>
            <a:pPr>
              <a:buNone/>
            </a:pPr>
            <a:r>
              <a:rPr lang="en-IN" b="1" dirty="0" smtClean="0">
                <a:latin typeface="Arial" pitchFamily="34" charset="0"/>
                <a:cs typeface="Arial" pitchFamily="34" charset="0"/>
              </a:rPr>
              <a:t>				(1) </a:t>
            </a:r>
            <a:r>
              <a:rPr lang="en-IN" b="1" dirty="0" err="1" smtClean="0">
                <a:latin typeface="Arial" pitchFamily="34" charset="0"/>
                <a:cs typeface="Arial" pitchFamily="34" charset="0"/>
              </a:rPr>
              <a:t>Spinous</a:t>
            </a:r>
            <a:r>
              <a:rPr lang="en-IN" b="1" dirty="0" smtClean="0">
                <a:latin typeface="Arial" pitchFamily="34" charset="0"/>
                <a:cs typeface="Arial" pitchFamily="34" charset="0"/>
              </a:rPr>
              <a:t> process</a:t>
            </a:r>
          </a:p>
          <a:p>
            <a:pPr>
              <a:buNone/>
            </a:pPr>
            <a:r>
              <a:rPr lang="en-IN" b="1" dirty="0" smtClean="0">
                <a:latin typeface="Arial" pitchFamily="34" charset="0"/>
                <a:cs typeface="Arial" pitchFamily="34" charset="0"/>
              </a:rPr>
              <a:t>				(2) Arch</a:t>
            </a:r>
          </a:p>
          <a:p>
            <a:pPr>
              <a:buNone/>
            </a:pPr>
            <a:r>
              <a:rPr lang="en-IN" b="1" dirty="0" smtClean="0">
                <a:latin typeface="Arial" pitchFamily="34" charset="0"/>
                <a:cs typeface="Arial" pitchFamily="34" charset="0"/>
              </a:rPr>
              <a:t>				(3) Both</a:t>
            </a:r>
          </a:p>
          <a:p>
            <a:pPr>
              <a:buNone/>
            </a:pPr>
            <a:endParaRPr lang="en-IN" b="1" dirty="0" smtClean="0">
              <a:latin typeface="Arial" pitchFamily="34" charset="0"/>
              <a:cs typeface="Arial" pitchFamily="34" charset="0"/>
            </a:endParaRPr>
          </a:p>
          <a:p>
            <a:pPr>
              <a:buNone/>
            </a:pPr>
            <a:r>
              <a:rPr lang="en-IN" b="1" dirty="0" smtClean="0">
                <a:latin typeface="Arial" pitchFamily="34" charset="0"/>
                <a:cs typeface="Arial" pitchFamily="34" charset="0"/>
              </a:rPr>
              <a:t>     B2.2: Facet fracture (shearing) + 	    	     		</a:t>
            </a:r>
            <a:r>
              <a:rPr lang="en-IN" b="1" dirty="0" err="1" smtClean="0">
                <a:latin typeface="Arial" pitchFamily="34" charset="0"/>
                <a:cs typeface="Arial" pitchFamily="34" charset="0"/>
              </a:rPr>
              <a:t>subluxation</a:t>
            </a:r>
            <a:r>
              <a:rPr lang="en-IN" b="1" dirty="0" smtClean="0">
                <a:latin typeface="Arial" pitchFamily="34" charset="0"/>
                <a:cs typeface="Arial" pitchFamily="34" charset="0"/>
              </a:rPr>
              <a:t> of adjacent facets</a:t>
            </a:r>
          </a:p>
          <a:p>
            <a:pPr>
              <a:buNone/>
            </a:pPr>
            <a:r>
              <a:rPr lang="en-IN" b="1" dirty="0" smtClean="0">
                <a:latin typeface="Arial" pitchFamily="34" charset="0"/>
                <a:cs typeface="Arial" pitchFamily="34" charset="0"/>
              </a:rPr>
              <a:t>				(1) Unilateral</a:t>
            </a:r>
          </a:p>
          <a:p>
            <a:pPr>
              <a:buNone/>
            </a:pPr>
            <a:r>
              <a:rPr lang="en-IN" b="1" dirty="0" smtClean="0">
                <a:latin typeface="Arial" pitchFamily="34" charset="0"/>
                <a:cs typeface="Arial" pitchFamily="34" charset="0"/>
              </a:rPr>
              <a:t>				(2) Bilateral</a:t>
            </a:r>
          </a:p>
          <a:p>
            <a:pPr>
              <a:buNone/>
            </a:pPr>
            <a:r>
              <a:rPr lang="en-IN" b="1" dirty="0" smtClean="0">
                <a:latin typeface="Arial" pitchFamily="34" charset="0"/>
                <a:cs typeface="Arial" pitchFamily="34" charset="0"/>
              </a:rPr>
              <a:t>				</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a:bodyPr>
          <a:lstStyle/>
          <a:p>
            <a:pPr>
              <a:buNone/>
            </a:pPr>
            <a:r>
              <a:rPr lang="en-IN" b="1" dirty="0" smtClean="0">
                <a:solidFill>
                  <a:srgbClr val="FFFF00"/>
                </a:solidFill>
                <a:latin typeface="Arial" pitchFamily="34" charset="0"/>
                <a:cs typeface="Arial" pitchFamily="34" charset="0"/>
              </a:rPr>
              <a:t>B3: Solely or primarily </a:t>
            </a:r>
            <a:r>
              <a:rPr lang="en-IN" b="1" dirty="0" err="1" smtClean="0">
                <a:solidFill>
                  <a:srgbClr val="FFFF00"/>
                </a:solidFill>
                <a:latin typeface="Arial" pitchFamily="34" charset="0"/>
                <a:cs typeface="Arial" pitchFamily="34" charset="0"/>
              </a:rPr>
              <a:t>ligamentous</a:t>
            </a:r>
            <a:r>
              <a:rPr lang="en-IN" b="1" dirty="0" smtClean="0">
                <a:solidFill>
                  <a:srgbClr val="FFFF00"/>
                </a:solidFill>
                <a:latin typeface="Arial" pitchFamily="34" charset="0"/>
                <a:cs typeface="Arial" pitchFamily="34" charset="0"/>
              </a:rPr>
              <a:t> lesion</a:t>
            </a:r>
          </a:p>
          <a:p>
            <a:pPr>
              <a:buNone/>
            </a:pPr>
            <a:endParaRPr lang="en-IN" b="1" dirty="0" smtClean="0">
              <a:solidFill>
                <a:srgbClr val="FFFF00"/>
              </a:solidFill>
              <a:latin typeface="Arial" pitchFamily="34" charset="0"/>
              <a:cs typeface="Arial" pitchFamily="34" charset="0"/>
            </a:endParaRPr>
          </a:p>
          <a:p>
            <a:pPr>
              <a:buNone/>
            </a:pPr>
            <a:r>
              <a:rPr lang="en-IN" b="1" dirty="0" smtClean="0">
                <a:latin typeface="Arial" pitchFamily="34" charset="0"/>
                <a:cs typeface="Arial" pitchFamily="34" charset="0"/>
              </a:rPr>
              <a:t>	B3.1: Rupture of the posterior </a:t>
            </a:r>
            <a:r>
              <a:rPr lang="en-IN" b="1" dirty="0" err="1" smtClean="0">
                <a:latin typeface="Arial" pitchFamily="34" charset="0"/>
                <a:cs typeface="Arial" pitchFamily="34" charset="0"/>
              </a:rPr>
              <a:t>ligamentous</a:t>
            </a:r>
            <a:r>
              <a:rPr lang="en-IN" b="1" dirty="0" smtClean="0">
                <a:latin typeface="Arial" pitchFamily="34" charset="0"/>
                <a:cs typeface="Arial" pitchFamily="34" charset="0"/>
              </a:rPr>
              <a:t> complex with </a:t>
            </a:r>
            <a:r>
              <a:rPr lang="en-IN" b="1" dirty="0" err="1" smtClean="0">
                <a:latin typeface="Arial" pitchFamily="34" charset="0"/>
                <a:cs typeface="Arial" pitchFamily="34" charset="0"/>
              </a:rPr>
              <a:t>subluxation</a:t>
            </a:r>
            <a:r>
              <a:rPr lang="en-IN" b="1" dirty="0" smtClean="0">
                <a:latin typeface="Arial" pitchFamily="34" charset="0"/>
                <a:cs typeface="Arial" pitchFamily="34" charset="0"/>
              </a:rPr>
              <a:t> in the vertebral joints (bilateral)</a:t>
            </a:r>
          </a:p>
          <a:p>
            <a:pPr>
              <a:buNone/>
            </a:pPr>
            <a:endParaRPr lang="en-IN" b="1" dirty="0" smtClean="0">
              <a:latin typeface="Arial" pitchFamily="34" charset="0"/>
              <a:cs typeface="Arial" pitchFamily="34" charset="0"/>
            </a:endParaRPr>
          </a:p>
          <a:p>
            <a:pPr>
              <a:buNone/>
            </a:pPr>
            <a:r>
              <a:rPr lang="en-IN" b="1" dirty="0" smtClean="0">
                <a:latin typeface="Arial" pitchFamily="34" charset="0"/>
                <a:cs typeface="Arial" pitchFamily="34" charset="0"/>
              </a:rPr>
              <a:t>	B3.2: Rupture of the posterior </a:t>
            </a:r>
            <a:r>
              <a:rPr lang="en-IN" b="1" dirty="0" err="1" smtClean="0">
                <a:latin typeface="Arial" pitchFamily="34" charset="0"/>
                <a:cs typeface="Arial" pitchFamily="34" charset="0"/>
              </a:rPr>
              <a:t>ligamentous</a:t>
            </a:r>
            <a:r>
              <a:rPr lang="en-IN" b="1" dirty="0" smtClean="0">
                <a:latin typeface="Arial" pitchFamily="34" charset="0"/>
                <a:cs typeface="Arial" pitchFamily="34" charset="0"/>
              </a:rPr>
              <a:t> complex with asymmetrical </a:t>
            </a:r>
            <a:r>
              <a:rPr lang="en-IN" b="1" dirty="0" err="1" smtClean="0">
                <a:latin typeface="Arial" pitchFamily="34" charset="0"/>
                <a:cs typeface="Arial" pitchFamily="34" charset="0"/>
              </a:rPr>
              <a:t>subluxation</a:t>
            </a:r>
            <a:r>
              <a:rPr lang="en-IN" b="1" dirty="0" smtClean="0">
                <a:latin typeface="Arial" pitchFamily="34" charset="0"/>
                <a:cs typeface="Arial" pitchFamily="34" charset="0"/>
              </a:rPr>
              <a:t> in</a:t>
            </a:r>
          </a:p>
          <a:p>
            <a:pPr>
              <a:buNone/>
            </a:pPr>
            <a:r>
              <a:rPr lang="en-IN" b="1" dirty="0" smtClean="0">
                <a:latin typeface="Arial" pitchFamily="34" charset="0"/>
                <a:cs typeface="Arial" pitchFamily="34" charset="0"/>
              </a:rPr>
              <a:t>	the vertebral joints (unilateral)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1071546"/>
            <a:ext cx="8472518" cy="5786454"/>
          </a:xfrm>
        </p:spPr>
        <p:txBody>
          <a:bodyPr>
            <a:normAutofit fontScale="92500"/>
          </a:bodyPr>
          <a:lstStyle/>
          <a:p>
            <a:pPr algn="just"/>
            <a:r>
              <a:rPr lang="en-IN" b="1" dirty="0" smtClean="0">
                <a:latin typeface="Arial" pitchFamily="34" charset="0"/>
                <a:cs typeface="Arial" pitchFamily="34" charset="0"/>
              </a:rPr>
              <a:t>Type C fractures - affect both the anterior column and the posterior elements:</a:t>
            </a:r>
          </a:p>
          <a:p>
            <a:pPr algn="just"/>
            <a:endParaRPr lang="en-IN" b="1" dirty="0" smtClean="0">
              <a:latin typeface="Arial" pitchFamily="34" charset="0"/>
              <a:cs typeface="Arial" pitchFamily="34" charset="0"/>
            </a:endParaRPr>
          </a:p>
          <a:p>
            <a:pPr algn="just">
              <a:buNone/>
            </a:pPr>
            <a:r>
              <a:rPr lang="en-IN" b="1" dirty="0" smtClean="0">
                <a:solidFill>
                  <a:srgbClr val="FFFF00"/>
                </a:solidFill>
                <a:latin typeface="Arial" pitchFamily="34" charset="0"/>
                <a:cs typeface="Arial" pitchFamily="34" charset="0"/>
              </a:rPr>
              <a:t>C1: Solely or primarily osseous lesion</a:t>
            </a:r>
          </a:p>
          <a:p>
            <a:pPr algn="just">
              <a:buNone/>
            </a:pPr>
            <a:endParaRPr lang="en-IN" b="1" dirty="0" smtClean="0">
              <a:solidFill>
                <a:srgbClr val="FFFF00"/>
              </a:solidFill>
              <a:latin typeface="Arial" pitchFamily="34" charset="0"/>
              <a:cs typeface="Arial" pitchFamily="34" charset="0"/>
            </a:endParaRPr>
          </a:p>
          <a:p>
            <a:pPr algn="just">
              <a:buNone/>
            </a:pPr>
            <a:r>
              <a:rPr lang="en-IN" b="1" dirty="0" smtClean="0">
                <a:latin typeface="Arial" pitchFamily="34" charset="0"/>
                <a:cs typeface="Arial" pitchFamily="34" charset="0"/>
              </a:rPr>
              <a:t>		C1.1: Burst fracture of the vertebral body in combination with burst fracture of the posterior elements (arch, </a:t>
            </a:r>
            <a:r>
              <a:rPr lang="en-IN" b="1" dirty="0" err="1" smtClean="0">
                <a:latin typeface="Arial" pitchFamily="34" charset="0"/>
                <a:cs typeface="Arial" pitchFamily="34" charset="0"/>
              </a:rPr>
              <a:t>spinous</a:t>
            </a:r>
            <a:r>
              <a:rPr lang="en-IN" b="1" dirty="0" smtClean="0">
                <a:latin typeface="Arial" pitchFamily="34" charset="0"/>
                <a:cs typeface="Arial" pitchFamily="34" charset="0"/>
              </a:rPr>
              <a:t> process)</a:t>
            </a:r>
          </a:p>
          <a:p>
            <a:pPr algn="just">
              <a:buNone/>
            </a:pPr>
            <a:endParaRPr lang="en-IN" b="1" dirty="0" smtClean="0">
              <a:latin typeface="Arial" pitchFamily="34" charset="0"/>
              <a:cs typeface="Arial" pitchFamily="34" charset="0"/>
            </a:endParaRPr>
          </a:p>
          <a:p>
            <a:pPr algn="just">
              <a:buNone/>
            </a:pPr>
            <a:r>
              <a:rPr lang="en-IN" b="1" dirty="0" smtClean="0">
                <a:latin typeface="Arial" pitchFamily="34" charset="0"/>
                <a:cs typeface="Arial" pitchFamily="34" charset="0"/>
              </a:rPr>
              <a:t>		C1.2: Horizontal fracture through vertebral body with burst of the posterior elements (arch, </a:t>
            </a:r>
            <a:r>
              <a:rPr lang="en-IN" b="1" dirty="0" err="1" smtClean="0">
                <a:latin typeface="Arial" pitchFamily="34" charset="0"/>
                <a:cs typeface="Arial" pitchFamily="34" charset="0"/>
              </a:rPr>
              <a:t>spinous</a:t>
            </a:r>
            <a:r>
              <a:rPr lang="en-IN" b="1" dirty="0" smtClean="0">
                <a:latin typeface="Arial" pitchFamily="34" charset="0"/>
                <a:cs typeface="Arial" pitchFamily="34" charset="0"/>
              </a:rPr>
              <a:t> process)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714356"/>
            <a:ext cx="8472518" cy="6143644"/>
          </a:xfrm>
        </p:spPr>
        <p:txBody>
          <a:bodyPr>
            <a:noAutofit/>
          </a:bodyPr>
          <a:lstStyle/>
          <a:p>
            <a:pPr>
              <a:buNone/>
            </a:pPr>
            <a:r>
              <a:rPr lang="en-IN" sz="2000" b="1" dirty="0" smtClean="0">
                <a:solidFill>
                  <a:srgbClr val="FFFF00"/>
                </a:solidFill>
                <a:latin typeface="Arial" pitchFamily="34" charset="0"/>
                <a:cs typeface="Arial" pitchFamily="34" charset="0"/>
              </a:rPr>
              <a:t>C2: </a:t>
            </a:r>
            <a:r>
              <a:rPr lang="en-IN" sz="2000" b="1" dirty="0" err="1" smtClean="0">
                <a:solidFill>
                  <a:srgbClr val="FFFF00"/>
                </a:solidFill>
                <a:latin typeface="Arial" pitchFamily="34" charset="0"/>
                <a:cs typeface="Arial" pitchFamily="34" charset="0"/>
              </a:rPr>
              <a:t>Osteoligamentous</a:t>
            </a:r>
            <a:r>
              <a:rPr lang="en-IN" sz="2000" b="1" dirty="0" smtClean="0">
                <a:solidFill>
                  <a:srgbClr val="FFFF00"/>
                </a:solidFill>
                <a:latin typeface="Arial" pitchFamily="34" charset="0"/>
                <a:cs typeface="Arial" pitchFamily="34" charset="0"/>
              </a:rPr>
              <a:t> lesion</a:t>
            </a:r>
          </a:p>
          <a:p>
            <a:pPr>
              <a:buNone/>
            </a:pPr>
            <a:endParaRPr lang="en-IN" sz="2000" b="1" dirty="0" smtClean="0">
              <a:solidFill>
                <a:srgbClr val="FFFF00"/>
              </a:solidFill>
              <a:latin typeface="Arial" pitchFamily="34" charset="0"/>
              <a:cs typeface="Arial" pitchFamily="34" charset="0"/>
            </a:endParaRPr>
          </a:p>
          <a:p>
            <a:pPr>
              <a:buNone/>
            </a:pPr>
            <a:r>
              <a:rPr lang="en-IN" sz="2000" b="1" dirty="0" smtClean="0">
                <a:solidFill>
                  <a:srgbClr val="FFFF00"/>
                </a:solidFill>
                <a:latin typeface="Arial" pitchFamily="34" charset="0"/>
                <a:cs typeface="Arial" pitchFamily="34" charset="0"/>
              </a:rPr>
              <a:t>	</a:t>
            </a:r>
            <a:r>
              <a:rPr lang="en-IN" sz="2000" b="1" dirty="0" smtClean="0">
                <a:latin typeface="Arial" pitchFamily="34" charset="0"/>
                <a:cs typeface="Arial" pitchFamily="34" charset="0"/>
              </a:rPr>
              <a:t>C2.1: </a:t>
            </a:r>
            <a:r>
              <a:rPr lang="en-IN" sz="2000" b="1" dirty="0" err="1" smtClean="0">
                <a:latin typeface="Arial" pitchFamily="34" charset="0"/>
                <a:cs typeface="Arial" pitchFamily="34" charset="0"/>
              </a:rPr>
              <a:t>Luxation</a:t>
            </a:r>
            <a:r>
              <a:rPr lang="en-IN" sz="2000" b="1" dirty="0" smtClean="0">
                <a:latin typeface="Arial" pitchFamily="34" charset="0"/>
                <a:cs typeface="Arial" pitchFamily="34" charset="0"/>
              </a:rPr>
              <a:t> fracture with fracture in posterior elements</a:t>
            </a:r>
          </a:p>
          <a:p>
            <a:pPr>
              <a:buNone/>
            </a:pPr>
            <a:r>
              <a:rPr lang="en-IN" sz="2000" b="1" dirty="0" smtClean="0">
                <a:latin typeface="Arial" pitchFamily="34" charset="0"/>
                <a:cs typeface="Arial" pitchFamily="34" charset="0"/>
              </a:rPr>
              <a:t>			(1) Arch and/or </a:t>
            </a:r>
            <a:r>
              <a:rPr lang="en-IN" sz="2000" b="1" dirty="0" err="1" smtClean="0">
                <a:latin typeface="Arial" pitchFamily="34" charset="0"/>
                <a:cs typeface="Arial" pitchFamily="34" charset="0"/>
              </a:rPr>
              <a:t>processus</a:t>
            </a:r>
            <a:r>
              <a:rPr lang="en-IN" sz="2000" b="1" dirty="0" smtClean="0">
                <a:latin typeface="Arial" pitchFamily="34" charset="0"/>
                <a:cs typeface="Arial" pitchFamily="34" charset="0"/>
              </a:rPr>
              <a:t> </a:t>
            </a:r>
            <a:r>
              <a:rPr lang="en-IN" sz="2000" b="1" dirty="0" err="1" smtClean="0">
                <a:latin typeface="Arial" pitchFamily="34" charset="0"/>
                <a:cs typeface="Arial" pitchFamily="34" charset="0"/>
              </a:rPr>
              <a:t>spinosus</a:t>
            </a:r>
            <a:endParaRPr lang="en-IN" sz="2000" b="1" dirty="0" smtClean="0">
              <a:latin typeface="Arial" pitchFamily="34" charset="0"/>
              <a:cs typeface="Arial" pitchFamily="34" charset="0"/>
            </a:endParaRPr>
          </a:p>
          <a:p>
            <a:pPr>
              <a:buNone/>
            </a:pPr>
            <a:r>
              <a:rPr lang="en-IN" sz="2000" b="1" dirty="0" smtClean="0">
                <a:latin typeface="Arial" pitchFamily="34" charset="0"/>
                <a:cs typeface="Arial" pitchFamily="34" charset="0"/>
              </a:rPr>
              <a:t>			(2) Facet fracture</a:t>
            </a:r>
          </a:p>
          <a:p>
            <a:pPr>
              <a:buNone/>
            </a:pPr>
            <a:r>
              <a:rPr lang="en-IN" sz="2000" b="1" dirty="0" smtClean="0">
                <a:latin typeface="Arial" pitchFamily="34" charset="0"/>
                <a:cs typeface="Arial" pitchFamily="34" charset="0"/>
              </a:rPr>
              <a:t>			(3) (1) + (2) combined</a:t>
            </a:r>
          </a:p>
          <a:p>
            <a:pPr>
              <a:buNone/>
            </a:pPr>
            <a:endParaRPr lang="en-IN" sz="2000" b="1" dirty="0" smtClean="0">
              <a:latin typeface="Arial" pitchFamily="34" charset="0"/>
              <a:cs typeface="Arial" pitchFamily="34" charset="0"/>
            </a:endParaRPr>
          </a:p>
          <a:p>
            <a:pPr>
              <a:buNone/>
            </a:pPr>
            <a:r>
              <a:rPr lang="en-IN" sz="2000" b="1" dirty="0" smtClean="0">
                <a:latin typeface="Arial" pitchFamily="34" charset="0"/>
                <a:cs typeface="Arial" pitchFamily="34" charset="0"/>
              </a:rPr>
              <a:t>	C2.2: Wedge fracture of the vertebra with rupture of the posterior ligament complex</a:t>
            </a:r>
          </a:p>
          <a:p>
            <a:pPr>
              <a:buNone/>
            </a:pPr>
            <a:r>
              <a:rPr lang="en-IN" sz="2000" b="1" dirty="0" smtClean="0">
                <a:latin typeface="Arial" pitchFamily="34" charset="0"/>
                <a:cs typeface="Arial" pitchFamily="34" charset="0"/>
              </a:rPr>
              <a:t>			(1) </a:t>
            </a:r>
            <a:r>
              <a:rPr lang="en-IN" sz="2000" b="1" dirty="0" err="1" smtClean="0">
                <a:latin typeface="Arial" pitchFamily="34" charset="0"/>
                <a:cs typeface="Arial" pitchFamily="34" charset="0"/>
              </a:rPr>
              <a:t>Osteoligamentous</a:t>
            </a:r>
            <a:endParaRPr lang="en-IN" sz="2000" b="1" dirty="0" smtClean="0">
              <a:latin typeface="Arial" pitchFamily="34" charset="0"/>
              <a:cs typeface="Arial" pitchFamily="34" charset="0"/>
            </a:endParaRPr>
          </a:p>
          <a:p>
            <a:pPr>
              <a:buNone/>
            </a:pPr>
            <a:r>
              <a:rPr lang="en-IN" sz="2000" b="1" dirty="0" smtClean="0">
                <a:latin typeface="Arial" pitchFamily="34" charset="0"/>
                <a:cs typeface="Arial" pitchFamily="34" charset="0"/>
              </a:rPr>
              <a:t>			(2) Solely </a:t>
            </a:r>
            <a:r>
              <a:rPr lang="en-IN" sz="2000" b="1" dirty="0" err="1" smtClean="0">
                <a:latin typeface="Arial" pitchFamily="34" charset="0"/>
                <a:cs typeface="Arial" pitchFamily="34" charset="0"/>
              </a:rPr>
              <a:t>ligamentous</a:t>
            </a:r>
            <a:endParaRPr lang="en-IN" sz="2000" b="1" dirty="0" smtClean="0">
              <a:latin typeface="Arial" pitchFamily="34" charset="0"/>
              <a:cs typeface="Arial" pitchFamily="34" charset="0"/>
            </a:endParaRPr>
          </a:p>
          <a:p>
            <a:endParaRPr lang="en-IN" sz="2000" b="1" dirty="0" smtClean="0">
              <a:latin typeface="Arial" pitchFamily="34" charset="0"/>
              <a:cs typeface="Arial" pitchFamily="34" charset="0"/>
            </a:endParaRPr>
          </a:p>
          <a:p>
            <a:pPr>
              <a:buNone/>
            </a:pPr>
            <a:r>
              <a:rPr lang="en-IN" sz="2000" b="1" dirty="0" smtClean="0">
                <a:latin typeface="Arial" pitchFamily="34" charset="0"/>
                <a:cs typeface="Arial" pitchFamily="34" charset="0"/>
              </a:rPr>
              <a:t>	C2.3: Vertebral body fracture (fissure in anterior superior portion + posterior fragment with dislocation greater</a:t>
            </a:r>
          </a:p>
          <a:p>
            <a:pPr>
              <a:buNone/>
            </a:pPr>
            <a:r>
              <a:rPr lang="en-IN" sz="2000" b="1" dirty="0" smtClean="0">
                <a:latin typeface="Arial" pitchFamily="34" charset="0"/>
                <a:cs typeface="Arial" pitchFamily="34" charset="0"/>
              </a:rPr>
              <a:t>	than 3 mm in the spinal canal) (tear drop fracture)</a:t>
            </a:r>
          </a:p>
          <a:p>
            <a:pPr>
              <a:buNone/>
            </a:pPr>
            <a:r>
              <a:rPr lang="en-IN" sz="2000" b="1" dirty="0" smtClean="0">
                <a:latin typeface="Arial" pitchFamily="34" charset="0"/>
                <a:cs typeface="Arial" pitchFamily="34" charset="0"/>
              </a:rPr>
              <a:t>			(1) </a:t>
            </a:r>
            <a:r>
              <a:rPr lang="en-IN" sz="2000" b="1" dirty="0" err="1" smtClean="0">
                <a:latin typeface="Arial" pitchFamily="34" charset="0"/>
                <a:cs typeface="Arial" pitchFamily="34" charset="0"/>
              </a:rPr>
              <a:t>Osteoligamentous</a:t>
            </a:r>
            <a:endParaRPr lang="en-IN" sz="2000" b="1" dirty="0" smtClean="0">
              <a:latin typeface="Arial" pitchFamily="34" charset="0"/>
              <a:cs typeface="Arial" pitchFamily="34" charset="0"/>
            </a:endParaRPr>
          </a:p>
          <a:p>
            <a:pPr>
              <a:buNone/>
            </a:pPr>
            <a:r>
              <a:rPr lang="en-IN" sz="2000" b="1" dirty="0" smtClean="0">
                <a:latin typeface="Arial" pitchFamily="34" charset="0"/>
                <a:cs typeface="Arial" pitchFamily="34" charset="0"/>
              </a:rPr>
              <a:t>			(2) Solely </a:t>
            </a:r>
            <a:r>
              <a:rPr lang="en-IN" sz="2000" b="1" dirty="0" err="1" smtClean="0">
                <a:latin typeface="Arial" pitchFamily="34" charset="0"/>
                <a:cs typeface="Arial" pitchFamily="34" charset="0"/>
              </a:rPr>
              <a:t>ligamentous</a:t>
            </a:r>
            <a:endParaRPr lang="en-IN" sz="2000" b="1"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661176"/>
          </a:xfrm>
        </p:spPr>
        <p:txBody>
          <a:bodyPr>
            <a:normAutofit fontScale="90000"/>
          </a:bodyPr>
          <a:lstStyle/>
          <a:p>
            <a:r>
              <a:rPr lang="en-US" sz="2700" dirty="0" smtClean="0">
                <a:solidFill>
                  <a:srgbClr val="FFC000"/>
                </a:solidFill>
                <a:latin typeface="Arial Black" pitchFamily="34" charset="0"/>
              </a:rPr>
              <a:t>TYPES OF LOWER CERVICAL SPINE FRACTU</a:t>
            </a:r>
            <a:r>
              <a:rPr lang="en-US" sz="2800" dirty="0" smtClean="0">
                <a:solidFill>
                  <a:srgbClr val="FFC000"/>
                </a:solidFill>
                <a:latin typeface="Arial Black" pitchFamily="34" charset="0"/>
              </a:rPr>
              <a:t>RES</a:t>
            </a:r>
            <a:endParaRPr lang="en-IN" sz="2800" dirty="0">
              <a:solidFill>
                <a:srgbClr val="FFC000"/>
              </a:solidFill>
              <a:latin typeface="Arial Black" pitchFamily="34" charset="0"/>
            </a:endParaRPr>
          </a:p>
        </p:txBody>
      </p:sp>
      <p:sp>
        <p:nvSpPr>
          <p:cNvPr id="3" name="Content Placeholder 2"/>
          <p:cNvSpPr>
            <a:spLocks noGrp="1"/>
          </p:cNvSpPr>
          <p:nvPr>
            <p:ph idx="1"/>
          </p:nvPr>
        </p:nvSpPr>
        <p:spPr>
          <a:xfrm>
            <a:off x="214282" y="714356"/>
            <a:ext cx="8472518" cy="6143644"/>
          </a:xfrm>
        </p:spPr>
        <p:txBody>
          <a:bodyPr>
            <a:noAutofit/>
          </a:bodyPr>
          <a:lstStyle/>
          <a:p>
            <a:pPr>
              <a:buNone/>
            </a:pPr>
            <a:endParaRPr lang="en-IN" sz="2000" dirty="0" smtClean="0">
              <a:solidFill>
                <a:srgbClr val="FFFF00"/>
              </a:solidFill>
            </a:endParaRPr>
          </a:p>
          <a:p>
            <a:pPr>
              <a:buNone/>
            </a:pPr>
            <a:r>
              <a:rPr lang="en-IN" sz="2800" b="1" dirty="0" smtClean="0">
                <a:solidFill>
                  <a:srgbClr val="FFFF00"/>
                </a:solidFill>
                <a:latin typeface="Arial" pitchFamily="34" charset="0"/>
                <a:cs typeface="Arial" pitchFamily="34" charset="0"/>
              </a:rPr>
              <a:t>C3: Solely or primarily </a:t>
            </a:r>
            <a:r>
              <a:rPr lang="en-IN" sz="2800" b="1" dirty="0" err="1" smtClean="0">
                <a:solidFill>
                  <a:srgbClr val="FFFF00"/>
                </a:solidFill>
                <a:latin typeface="Arial" pitchFamily="34" charset="0"/>
                <a:cs typeface="Arial" pitchFamily="34" charset="0"/>
              </a:rPr>
              <a:t>ligamentous</a:t>
            </a:r>
            <a:r>
              <a:rPr lang="en-IN" sz="2800" b="1" dirty="0" smtClean="0">
                <a:solidFill>
                  <a:srgbClr val="FFFF00"/>
                </a:solidFill>
                <a:latin typeface="Arial" pitchFamily="34" charset="0"/>
                <a:cs typeface="Arial" pitchFamily="34" charset="0"/>
              </a:rPr>
              <a:t> injury</a:t>
            </a:r>
          </a:p>
          <a:p>
            <a:pPr>
              <a:buNone/>
            </a:pPr>
            <a:endParaRPr lang="en-IN" sz="2800" b="1" dirty="0" smtClean="0">
              <a:solidFill>
                <a:srgbClr val="FFFF00"/>
              </a:solidFill>
              <a:latin typeface="Arial" pitchFamily="34" charset="0"/>
              <a:cs typeface="Arial" pitchFamily="34" charset="0"/>
            </a:endParaRPr>
          </a:p>
          <a:p>
            <a:pPr>
              <a:buNone/>
            </a:pPr>
            <a:r>
              <a:rPr lang="en-IN" sz="2800" b="1" dirty="0" smtClean="0">
                <a:latin typeface="Arial" pitchFamily="34" charset="0"/>
                <a:cs typeface="Arial" pitchFamily="34" charset="0"/>
              </a:rPr>
              <a:t>		C3.1: Solely </a:t>
            </a:r>
            <a:r>
              <a:rPr lang="en-IN" sz="2800" b="1" dirty="0" err="1" smtClean="0">
                <a:latin typeface="Arial" pitchFamily="34" charset="0"/>
                <a:cs typeface="Arial" pitchFamily="34" charset="0"/>
              </a:rPr>
              <a:t>luxation</a:t>
            </a:r>
            <a:r>
              <a:rPr lang="en-IN" sz="2800" b="1" dirty="0" smtClean="0">
                <a:latin typeface="Arial" pitchFamily="34" charset="0"/>
                <a:cs typeface="Arial" pitchFamily="34" charset="0"/>
              </a:rPr>
              <a:t>, unilaterally hooked</a:t>
            </a:r>
          </a:p>
          <a:p>
            <a:pPr>
              <a:buNone/>
            </a:pPr>
            <a:endParaRPr lang="en-IN" sz="2800" b="1" dirty="0" smtClean="0">
              <a:latin typeface="Arial" pitchFamily="34" charset="0"/>
              <a:cs typeface="Arial" pitchFamily="34" charset="0"/>
            </a:endParaRPr>
          </a:p>
          <a:p>
            <a:pPr>
              <a:buNone/>
            </a:pPr>
            <a:r>
              <a:rPr lang="en-IN" sz="2800" b="1" dirty="0" smtClean="0">
                <a:latin typeface="Arial" pitchFamily="34" charset="0"/>
                <a:cs typeface="Arial" pitchFamily="34" charset="0"/>
              </a:rPr>
              <a:t>		C3.2: Solely </a:t>
            </a:r>
            <a:r>
              <a:rPr lang="en-IN" sz="2800" b="1" dirty="0" err="1" smtClean="0">
                <a:latin typeface="Arial" pitchFamily="34" charset="0"/>
                <a:cs typeface="Arial" pitchFamily="34" charset="0"/>
              </a:rPr>
              <a:t>luxation</a:t>
            </a:r>
            <a:r>
              <a:rPr lang="en-IN" sz="2800" b="1" dirty="0" smtClean="0">
                <a:latin typeface="Arial" pitchFamily="34" charset="0"/>
                <a:cs typeface="Arial" pitchFamily="34" charset="0"/>
              </a:rPr>
              <a:t>, bilaterally hooked</a:t>
            </a:r>
          </a:p>
          <a:p>
            <a:pPr>
              <a:buNone/>
            </a:pPr>
            <a:endParaRPr lang="en-IN" sz="2800" b="1" dirty="0" smtClean="0">
              <a:latin typeface="Arial" pitchFamily="34" charset="0"/>
              <a:cs typeface="Arial" pitchFamily="34" charset="0"/>
            </a:endParaRPr>
          </a:p>
          <a:p>
            <a:pPr>
              <a:buNone/>
            </a:pPr>
            <a:r>
              <a:rPr lang="en-IN" sz="2800" b="1" dirty="0" smtClean="0">
                <a:latin typeface="Arial" pitchFamily="34" charset="0"/>
                <a:cs typeface="Arial" pitchFamily="34" charset="0"/>
              </a:rPr>
              <a:t>		C3.3: Rupture of the disc and dorsal 				</a:t>
            </a:r>
            <a:r>
              <a:rPr lang="en-IN" sz="2800" b="1" dirty="0" err="1" smtClean="0">
                <a:latin typeface="Arial" pitchFamily="34" charset="0"/>
                <a:cs typeface="Arial" pitchFamily="34" charset="0"/>
              </a:rPr>
              <a:t>luxation</a:t>
            </a:r>
            <a:r>
              <a:rPr lang="en-IN" sz="2800" b="1" dirty="0" smtClean="0">
                <a:latin typeface="Arial" pitchFamily="34" charset="0"/>
                <a:cs typeface="Arial" pitchFamily="34" charset="0"/>
              </a:rPr>
              <a:t> with rupture of   		the 			posterior </a:t>
            </a:r>
            <a:r>
              <a:rPr lang="en-IN" sz="2800" b="1" dirty="0" err="1" smtClean="0">
                <a:latin typeface="Arial" pitchFamily="34" charset="0"/>
                <a:cs typeface="Arial" pitchFamily="34" charset="0"/>
              </a:rPr>
              <a:t>ligamentous</a:t>
            </a:r>
            <a:r>
              <a:rPr lang="en-IN" sz="2800" b="1" dirty="0" smtClean="0">
                <a:latin typeface="Arial" pitchFamily="34" charset="0"/>
                <a:cs typeface="Arial" pitchFamily="34" charset="0"/>
              </a:rPr>
              <a:t> complex</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8"/>
          </a:xfrm>
        </p:spPr>
        <p:txBody>
          <a:bodyPr/>
          <a:lstStyle/>
          <a:p>
            <a:r>
              <a:rPr lang="en-US" b="1" dirty="0" smtClean="0"/>
              <a:t>PATHOPHYSIOLOGY</a:t>
            </a:r>
            <a:endParaRPr lang="en-IN" b="1" dirty="0"/>
          </a:p>
        </p:txBody>
      </p:sp>
      <p:sp>
        <p:nvSpPr>
          <p:cNvPr id="3" name="Content Placeholder 2"/>
          <p:cNvSpPr>
            <a:spLocks noGrp="1"/>
          </p:cNvSpPr>
          <p:nvPr>
            <p:ph idx="1"/>
          </p:nvPr>
        </p:nvSpPr>
        <p:spPr>
          <a:xfrm>
            <a:off x="142844" y="857232"/>
            <a:ext cx="8858312" cy="6000768"/>
          </a:xfrm>
        </p:spPr>
        <p:txBody>
          <a:bodyPr>
            <a:normAutofit/>
          </a:bodyPr>
          <a:lstStyle/>
          <a:p>
            <a:pPr algn="just"/>
            <a:r>
              <a:rPr lang="en-US" b="1" dirty="0" smtClean="0">
                <a:solidFill>
                  <a:srgbClr val="FFFF00"/>
                </a:solidFill>
                <a:latin typeface="Arial" pitchFamily="34" charset="0"/>
                <a:cs typeface="Arial" pitchFamily="34" charset="0"/>
              </a:rPr>
              <a:t>25% cervical trauma occurs in the upper cervical spine.</a:t>
            </a:r>
          </a:p>
          <a:p>
            <a:pPr algn="just">
              <a:buNone/>
            </a:pPr>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Most commonly involving the axis, comprising up to 20% of cervical spine injuries.</a:t>
            </a:r>
          </a:p>
          <a:p>
            <a:pPr algn="just">
              <a:buNone/>
            </a:pPr>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Atlas fractures occur in 3 – 13% of patients.</a:t>
            </a:r>
          </a:p>
          <a:p>
            <a:pPr algn="just">
              <a:buNone/>
            </a:pPr>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C 3 fractures occur in less than 10 of patients.</a:t>
            </a:r>
          </a:p>
          <a:p>
            <a:pPr algn="just"/>
            <a:endParaRPr lang="en-IN" b="1"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57256"/>
          </a:xfrm>
        </p:spPr>
        <p:txBody>
          <a:bodyPr>
            <a:normAutofit/>
          </a:bodyPr>
          <a:lstStyle/>
          <a:p>
            <a:pPr algn="ctr"/>
            <a:r>
              <a:rPr lang="en-US" sz="2800" b="1" u="sng" dirty="0" smtClean="0">
                <a:solidFill>
                  <a:srgbClr val="FFC000"/>
                </a:solidFill>
                <a:latin typeface="Arial Narrow" pitchFamily="34" charset="0"/>
              </a:rPr>
              <a:t>OCCIPITAL – ATLANTAL DISLOCATIONS</a:t>
            </a:r>
            <a:endParaRPr lang="en-IN" sz="2800" b="1" u="sng" dirty="0">
              <a:solidFill>
                <a:srgbClr val="FFC000"/>
              </a:solidFill>
              <a:latin typeface="Arial Narrow" pitchFamily="34" charset="0"/>
            </a:endParaRPr>
          </a:p>
        </p:txBody>
      </p:sp>
      <p:sp>
        <p:nvSpPr>
          <p:cNvPr id="3" name="Content Placeholder 2"/>
          <p:cNvSpPr>
            <a:spLocks noGrp="1"/>
          </p:cNvSpPr>
          <p:nvPr>
            <p:ph idx="1"/>
          </p:nvPr>
        </p:nvSpPr>
        <p:spPr>
          <a:xfrm>
            <a:off x="142844" y="714356"/>
            <a:ext cx="8858312" cy="6000792"/>
          </a:xfrm>
        </p:spPr>
        <p:txBody>
          <a:bodyPr/>
          <a:lstStyle/>
          <a:p>
            <a:pPr algn="just">
              <a:buNone/>
            </a:pPr>
            <a:r>
              <a:rPr lang="en-US" sz="2400" b="1" dirty="0" smtClean="0">
                <a:latin typeface="Arial" pitchFamily="34" charset="0"/>
                <a:cs typeface="Arial" pitchFamily="34" charset="0"/>
              </a:rPr>
              <a:t>   </a:t>
            </a:r>
          </a:p>
          <a:p>
            <a:pPr algn="just">
              <a:buNone/>
            </a:pPr>
            <a:r>
              <a:rPr lang="en-US" sz="2400" b="1" dirty="0" smtClean="0">
                <a:latin typeface="Arial" pitchFamily="34" charset="0"/>
                <a:cs typeface="Arial" pitchFamily="34" charset="0"/>
              </a:rPr>
              <a:t>    Considered rare, but may be underestimated due to high fatality rate.</a:t>
            </a:r>
          </a:p>
          <a:p>
            <a:pPr>
              <a:buNone/>
            </a:pPr>
            <a:endParaRPr lang="en-US" sz="2400" b="1" u="sng" dirty="0" smtClean="0">
              <a:solidFill>
                <a:srgbClr val="FFFF00"/>
              </a:solidFill>
              <a:latin typeface="Arial" pitchFamily="34" charset="0"/>
              <a:cs typeface="Arial" pitchFamily="34" charset="0"/>
            </a:endParaRPr>
          </a:p>
          <a:p>
            <a:pPr>
              <a:buNone/>
            </a:pPr>
            <a:r>
              <a:rPr lang="en-US" sz="2400" b="1" u="sng" dirty="0" smtClean="0">
                <a:solidFill>
                  <a:srgbClr val="FFFF00"/>
                </a:solidFill>
                <a:latin typeface="Arial" pitchFamily="34" charset="0"/>
                <a:cs typeface="Arial" pitchFamily="34" charset="0"/>
              </a:rPr>
              <a:t>MECHANISM OF INJURY</a:t>
            </a:r>
          </a:p>
          <a:p>
            <a:pPr>
              <a:buNone/>
            </a:pPr>
            <a:endParaRPr lang="en-US" sz="2400" b="1" u="sng" dirty="0" smtClean="0">
              <a:solidFill>
                <a:srgbClr val="FFFF00"/>
              </a:solidFill>
              <a:latin typeface="Arial" pitchFamily="34" charset="0"/>
              <a:cs typeface="Arial" pitchFamily="34" charset="0"/>
            </a:endParaRPr>
          </a:p>
          <a:p>
            <a:r>
              <a:rPr lang="en-US" sz="2400" b="1" dirty="0" smtClean="0">
                <a:latin typeface="Arial" pitchFamily="34" charset="0"/>
                <a:cs typeface="Arial" pitchFamily="34" charset="0"/>
              </a:rPr>
              <a:t>Distraction with the neck </a:t>
            </a:r>
            <a:r>
              <a:rPr lang="en-US" sz="2400" b="1" dirty="0" err="1" smtClean="0">
                <a:latin typeface="Arial" pitchFamily="34" charset="0"/>
                <a:cs typeface="Arial" pitchFamily="34" charset="0"/>
              </a:rPr>
              <a:t>hyperflexed</a:t>
            </a:r>
            <a:r>
              <a:rPr lang="en-US" sz="2400" b="1" dirty="0" smtClean="0">
                <a:latin typeface="Arial" pitchFamily="34" charset="0"/>
                <a:cs typeface="Arial" pitchFamily="34" charset="0"/>
              </a:rPr>
              <a:t>.</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Associated with the rupture  of anterior </a:t>
            </a:r>
            <a:r>
              <a:rPr lang="en-US" sz="2400" b="1" dirty="0" err="1" smtClean="0">
                <a:latin typeface="Arial" pitchFamily="34" charset="0"/>
                <a:cs typeface="Arial" pitchFamily="34" charset="0"/>
              </a:rPr>
              <a:t>occipitoatlantal</a:t>
            </a:r>
            <a:r>
              <a:rPr lang="en-US" sz="2400" b="1" dirty="0" smtClean="0">
                <a:latin typeface="Arial" pitchFamily="34" charset="0"/>
                <a:cs typeface="Arial" pitchFamily="34" charset="0"/>
              </a:rPr>
              <a:t> ligament, </a:t>
            </a:r>
            <a:r>
              <a:rPr lang="en-US" sz="2400" b="1" dirty="0" err="1" smtClean="0">
                <a:latin typeface="Arial" pitchFamily="34" charset="0"/>
                <a:cs typeface="Arial" pitchFamily="34" charset="0"/>
              </a:rPr>
              <a:t>tectorial</a:t>
            </a:r>
            <a:r>
              <a:rPr lang="en-US" sz="2400" b="1" dirty="0" smtClean="0">
                <a:latin typeface="Arial" pitchFamily="34" charset="0"/>
                <a:cs typeface="Arial" pitchFamily="34" charset="0"/>
              </a:rPr>
              <a:t> membrane and </a:t>
            </a:r>
            <a:r>
              <a:rPr lang="en-US" sz="2400" b="1" dirty="0" err="1" smtClean="0">
                <a:latin typeface="Arial" pitchFamily="34" charset="0"/>
                <a:cs typeface="Arial" pitchFamily="34" charset="0"/>
              </a:rPr>
              <a:t>alar</a:t>
            </a:r>
            <a:r>
              <a:rPr lang="en-US" sz="2400" b="1" dirty="0" smtClean="0">
                <a:latin typeface="Arial" pitchFamily="34" charset="0"/>
                <a:cs typeface="Arial" pitchFamily="34" charset="0"/>
              </a:rPr>
              <a:t> ligaments.</a:t>
            </a: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The </a:t>
            </a:r>
            <a:r>
              <a:rPr lang="en-US" sz="2400" b="1" dirty="0" err="1" smtClean="0">
                <a:latin typeface="Arial" pitchFamily="34" charset="0"/>
                <a:cs typeface="Arial" pitchFamily="34" charset="0"/>
              </a:rPr>
              <a:t>occipito-atlantal</a:t>
            </a:r>
            <a:r>
              <a:rPr lang="en-US" sz="2400" b="1" dirty="0" smtClean="0">
                <a:latin typeface="Arial" pitchFamily="34" charset="0"/>
                <a:cs typeface="Arial" pitchFamily="34" charset="0"/>
              </a:rPr>
              <a:t> joints are disrupted with dislocation of the occipital </a:t>
            </a:r>
            <a:r>
              <a:rPr lang="en-US" sz="2400" b="1" dirty="0" err="1" smtClean="0">
                <a:latin typeface="Arial" pitchFamily="34" charset="0"/>
                <a:cs typeface="Arial" pitchFamily="34" charset="0"/>
              </a:rPr>
              <a:t>condyles</a:t>
            </a:r>
            <a:r>
              <a:rPr lang="en-US" sz="2400" b="1" dirty="0" smtClean="0">
                <a:latin typeface="Arial" pitchFamily="34" charset="0"/>
                <a:cs typeface="Arial" pitchFamily="34" charset="0"/>
              </a:rPr>
              <a:t> on the lateral masses of the atlas.</a:t>
            </a:r>
          </a:p>
          <a:p>
            <a:pPr>
              <a:buNone/>
            </a:pPr>
            <a:endParaRPr lang="en-US" sz="2400" b="1" dirty="0" smtClean="0">
              <a:latin typeface="Arial" pitchFamily="34" charset="0"/>
              <a:cs typeface="Arial" pitchFamily="34" charset="0"/>
            </a:endParaRPr>
          </a:p>
          <a:p>
            <a:pPr>
              <a:buNone/>
            </a:pPr>
            <a:endParaRPr lang="en-IN" sz="2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57256"/>
          </a:xfrm>
        </p:spPr>
        <p:txBody>
          <a:bodyPr>
            <a:normAutofit/>
          </a:bodyPr>
          <a:lstStyle/>
          <a:p>
            <a:pPr algn="ctr"/>
            <a:r>
              <a:rPr lang="en-US" sz="2800" b="1" u="sng" dirty="0" smtClean="0">
                <a:solidFill>
                  <a:srgbClr val="FFC000"/>
                </a:solidFill>
                <a:latin typeface="Arial Narrow" pitchFamily="34" charset="0"/>
              </a:rPr>
              <a:t>OCCIPITAL – ATLANTAL DISLOCATIONS</a:t>
            </a:r>
            <a:endParaRPr lang="en-IN" sz="2800" b="1" u="sng" dirty="0">
              <a:solidFill>
                <a:srgbClr val="FFC000"/>
              </a:solidFill>
              <a:latin typeface="Arial Narrow" pitchFamily="34" charset="0"/>
            </a:endParaRPr>
          </a:p>
        </p:txBody>
      </p:sp>
      <p:sp>
        <p:nvSpPr>
          <p:cNvPr id="3" name="Content Placeholder 2"/>
          <p:cNvSpPr>
            <a:spLocks noGrp="1"/>
          </p:cNvSpPr>
          <p:nvPr>
            <p:ph idx="1"/>
          </p:nvPr>
        </p:nvSpPr>
        <p:spPr>
          <a:xfrm>
            <a:off x="142844" y="714356"/>
            <a:ext cx="8858312" cy="6000792"/>
          </a:xfrm>
        </p:spPr>
        <p:txBody>
          <a:bodyPr/>
          <a:lstStyle/>
          <a:p>
            <a:pPr algn="just">
              <a:buNone/>
            </a:pPr>
            <a:r>
              <a:rPr lang="en-US" sz="2400" b="1" dirty="0" smtClean="0">
                <a:latin typeface="Arial" pitchFamily="34" charset="0"/>
                <a:cs typeface="Arial" pitchFamily="34" charset="0"/>
              </a:rPr>
              <a:t>   </a:t>
            </a:r>
          </a:p>
          <a:p>
            <a:pPr algn="just">
              <a:buNone/>
            </a:pPr>
            <a:r>
              <a:rPr lang="en-US" sz="2400" b="1" dirty="0" smtClean="0">
                <a:solidFill>
                  <a:srgbClr val="FFFF00"/>
                </a:solidFill>
                <a:latin typeface="Arial" pitchFamily="34" charset="0"/>
                <a:cs typeface="Arial" pitchFamily="34" charset="0"/>
              </a:rPr>
              <a:t>SUBGROUPS  </a:t>
            </a:r>
            <a:r>
              <a:rPr lang="en-US" sz="2400" b="1" i="1" dirty="0" smtClean="0">
                <a:solidFill>
                  <a:srgbClr val="FFFF00"/>
                </a:solidFill>
                <a:latin typeface="Arial" pitchFamily="34" charset="0"/>
                <a:cs typeface="Arial" pitchFamily="34" charset="0"/>
              </a:rPr>
              <a:t>(described by </a:t>
            </a:r>
            <a:r>
              <a:rPr lang="en-US" sz="2400" b="1" i="1" dirty="0" err="1" smtClean="0">
                <a:solidFill>
                  <a:srgbClr val="FFFF00"/>
                </a:solidFill>
                <a:latin typeface="Arial" pitchFamily="34" charset="0"/>
                <a:cs typeface="Arial" pitchFamily="34" charset="0"/>
              </a:rPr>
              <a:t>Traynelis</a:t>
            </a:r>
            <a:r>
              <a:rPr lang="en-US" sz="2400" b="1" i="1" dirty="0" smtClean="0">
                <a:solidFill>
                  <a:srgbClr val="FFFF00"/>
                </a:solidFill>
                <a:latin typeface="Arial" pitchFamily="34" charset="0"/>
                <a:cs typeface="Arial" pitchFamily="34" charset="0"/>
              </a:rPr>
              <a:t> et al)</a:t>
            </a:r>
          </a:p>
          <a:p>
            <a:pPr>
              <a:buNone/>
            </a:pPr>
            <a:endParaRPr lang="en-US" sz="2400" b="1" u="sng" dirty="0" smtClean="0">
              <a:solidFill>
                <a:srgbClr val="FFFF00"/>
              </a:solidFill>
              <a:latin typeface="Arial" pitchFamily="34" charset="0"/>
              <a:cs typeface="Arial" pitchFamily="34" charset="0"/>
            </a:endParaRPr>
          </a:p>
          <a:p>
            <a:pPr algn="just"/>
            <a:r>
              <a:rPr lang="en-US" sz="2400" b="1" u="sng" dirty="0" smtClean="0">
                <a:latin typeface="Arial" pitchFamily="34" charset="0"/>
                <a:cs typeface="Arial" pitchFamily="34" charset="0"/>
              </a:rPr>
              <a:t>TYPE I</a:t>
            </a:r>
            <a:r>
              <a:rPr lang="en-US" sz="2400" b="1" dirty="0" smtClean="0">
                <a:latin typeface="Arial" pitchFamily="34" charset="0"/>
                <a:cs typeface="Arial" pitchFamily="34" charset="0"/>
              </a:rPr>
              <a:t> – involves anterior translation of the cranium relative to the cervical spine &amp; is thought to be the most common variety (Fig: 1).</a:t>
            </a:r>
          </a:p>
          <a:p>
            <a:pPr algn="just">
              <a:buNone/>
            </a:pPr>
            <a:endParaRPr lang="en-US" sz="2400" b="1" dirty="0" smtClean="0">
              <a:latin typeface="Arial" pitchFamily="34" charset="0"/>
              <a:cs typeface="Arial" pitchFamily="34" charset="0"/>
            </a:endParaRPr>
          </a:p>
          <a:p>
            <a:pPr algn="just">
              <a:buNone/>
            </a:pPr>
            <a:r>
              <a:rPr lang="en-US" sz="2400" b="1" dirty="0" smtClean="0">
                <a:latin typeface="Arial" pitchFamily="34" charset="0"/>
                <a:cs typeface="Arial" pitchFamily="34" charset="0"/>
              </a:rPr>
              <a:t>                    -   It is suspected when the ratio of the distance between the </a:t>
            </a:r>
            <a:r>
              <a:rPr lang="en-US" sz="2400" b="1" dirty="0" err="1" smtClean="0">
                <a:latin typeface="Arial" pitchFamily="34" charset="0"/>
                <a:cs typeface="Arial" pitchFamily="34" charset="0"/>
              </a:rPr>
              <a:t>basion</a:t>
            </a:r>
            <a:r>
              <a:rPr lang="en-US" sz="2400" b="1" dirty="0" smtClean="0">
                <a:latin typeface="Arial" pitchFamily="34" charset="0"/>
                <a:cs typeface="Arial" pitchFamily="34" charset="0"/>
              </a:rPr>
              <a:t> &amp; the posterior arch of the atlas, &amp; the </a:t>
            </a:r>
            <a:r>
              <a:rPr lang="en-US" sz="2400" b="1" dirty="0" err="1" smtClean="0">
                <a:latin typeface="Arial" pitchFamily="34" charset="0"/>
                <a:cs typeface="Arial" pitchFamily="34" charset="0"/>
              </a:rPr>
              <a:t>opisthion</a:t>
            </a:r>
            <a:r>
              <a:rPr lang="en-US" sz="2400" b="1" dirty="0" smtClean="0">
                <a:latin typeface="Arial" pitchFamily="34" charset="0"/>
                <a:cs typeface="Arial" pitchFamily="34" charset="0"/>
              </a:rPr>
              <a:t> &amp; the anterior arch of C 1 is greater than 1 (with normal being 0.77) </a:t>
            </a:r>
          </a:p>
          <a:p>
            <a:pPr>
              <a:buNone/>
            </a:pPr>
            <a:endParaRPr lang="en-US" sz="2400" b="1" dirty="0" smtClean="0">
              <a:latin typeface="Arial" pitchFamily="34" charset="0"/>
              <a:cs typeface="Arial" pitchFamily="34" charset="0"/>
            </a:endParaRPr>
          </a:p>
          <a:p>
            <a:pPr>
              <a:buNone/>
            </a:pPr>
            <a:endParaRPr lang="en-IN" sz="2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FFC000"/>
                </a:solidFill>
                <a:latin typeface="Arial Narrow" pitchFamily="34" charset="0"/>
              </a:rPr>
              <a:t>OCCIPITAL – ATLANTAL DISLOCATIONS</a:t>
            </a:r>
            <a:endParaRPr lang="en-IN" sz="3200" dirty="0"/>
          </a:p>
        </p:txBody>
      </p:sp>
      <p:sp>
        <p:nvSpPr>
          <p:cNvPr id="3" name="Content Placeholder 2"/>
          <p:cNvSpPr>
            <a:spLocks noGrp="1"/>
          </p:cNvSpPr>
          <p:nvPr>
            <p:ph idx="1"/>
          </p:nvPr>
        </p:nvSpPr>
        <p:spPr/>
        <p:txBody>
          <a:bodyPr/>
          <a:lstStyle/>
          <a:p>
            <a:pPr algn="just">
              <a:buNone/>
            </a:pPr>
            <a:r>
              <a:rPr lang="en-US" sz="2400" b="1" u="sng" dirty="0" smtClean="0">
                <a:solidFill>
                  <a:srgbClr val="FFFF00"/>
                </a:solidFill>
                <a:latin typeface="Arial" pitchFamily="34" charset="0"/>
                <a:cs typeface="Arial" pitchFamily="34" charset="0"/>
              </a:rPr>
              <a:t>SUBGROUPS</a:t>
            </a:r>
            <a:r>
              <a:rPr lang="en-US" sz="2400" b="1" dirty="0" smtClean="0">
                <a:solidFill>
                  <a:srgbClr val="FFFF00"/>
                </a:solidFill>
                <a:latin typeface="Arial" pitchFamily="34" charset="0"/>
                <a:cs typeface="Arial" pitchFamily="34" charset="0"/>
              </a:rPr>
              <a:t>  </a:t>
            </a:r>
            <a:r>
              <a:rPr lang="en-US" sz="2400" b="1" i="1" dirty="0" smtClean="0">
                <a:solidFill>
                  <a:srgbClr val="FFFF00"/>
                </a:solidFill>
                <a:latin typeface="Arial" pitchFamily="34" charset="0"/>
                <a:cs typeface="Arial" pitchFamily="34" charset="0"/>
              </a:rPr>
              <a:t>(described by </a:t>
            </a:r>
            <a:r>
              <a:rPr lang="en-US" sz="2400" b="1" i="1" dirty="0" err="1" smtClean="0">
                <a:solidFill>
                  <a:srgbClr val="FFFF00"/>
                </a:solidFill>
                <a:latin typeface="Arial" pitchFamily="34" charset="0"/>
                <a:cs typeface="Arial" pitchFamily="34" charset="0"/>
              </a:rPr>
              <a:t>Traynelis</a:t>
            </a:r>
            <a:r>
              <a:rPr lang="en-US" sz="2400" b="1" i="1" dirty="0" smtClean="0">
                <a:solidFill>
                  <a:srgbClr val="FFFF00"/>
                </a:solidFill>
                <a:latin typeface="Arial" pitchFamily="34" charset="0"/>
                <a:cs typeface="Arial" pitchFamily="34" charset="0"/>
              </a:rPr>
              <a:t> et al)</a:t>
            </a:r>
          </a:p>
          <a:p>
            <a:pPr>
              <a:buNone/>
            </a:pPr>
            <a:endParaRPr lang="en-US" sz="3200" b="1" u="sng" dirty="0" smtClean="0">
              <a:solidFill>
                <a:srgbClr val="FFFF00"/>
              </a:solidFill>
              <a:latin typeface="Arial" pitchFamily="34" charset="0"/>
              <a:cs typeface="Arial" pitchFamily="34" charset="0"/>
            </a:endParaRPr>
          </a:p>
          <a:p>
            <a:pPr algn="just"/>
            <a:r>
              <a:rPr lang="en-US" sz="2400" b="1" u="sng" dirty="0" smtClean="0">
                <a:latin typeface="Arial" pitchFamily="34" charset="0"/>
                <a:cs typeface="Arial" pitchFamily="34" charset="0"/>
              </a:rPr>
              <a:t>TYPE II A</a:t>
            </a:r>
            <a:r>
              <a:rPr lang="en-US" sz="2400" b="1" dirty="0" smtClean="0">
                <a:latin typeface="Arial" pitchFamily="34" charset="0"/>
                <a:cs typeface="Arial" pitchFamily="34" charset="0"/>
              </a:rPr>
              <a:t> – consists of longitudinal distraction between occiput &amp; the atlas.</a:t>
            </a:r>
          </a:p>
          <a:p>
            <a:pPr algn="just"/>
            <a:endParaRPr lang="en-US" sz="2400" b="1" dirty="0" smtClean="0">
              <a:latin typeface="Arial" pitchFamily="34" charset="0"/>
              <a:cs typeface="Arial" pitchFamily="34" charset="0"/>
            </a:endParaRPr>
          </a:p>
          <a:p>
            <a:pPr algn="just"/>
            <a:r>
              <a:rPr lang="en-US" sz="2400" b="1" u="sng" dirty="0" smtClean="0">
                <a:latin typeface="Arial" pitchFamily="34" charset="0"/>
                <a:cs typeface="Arial" pitchFamily="34" charset="0"/>
              </a:rPr>
              <a:t>TYPE II  B </a:t>
            </a:r>
            <a:r>
              <a:rPr lang="en-US" sz="2400" b="1" dirty="0" smtClean="0">
                <a:latin typeface="Arial" pitchFamily="34" charset="0"/>
                <a:cs typeface="Arial" pitchFamily="34" charset="0"/>
              </a:rPr>
              <a:t> -  involves vertical distraction between the occiput &amp; atlas as well as between the atlas &amp; axis.</a:t>
            </a:r>
          </a:p>
          <a:p>
            <a:pPr algn="just"/>
            <a:r>
              <a:rPr lang="en-US" sz="2400" b="1" u="sng" dirty="0" smtClean="0">
                <a:latin typeface="Arial" pitchFamily="34" charset="0"/>
                <a:cs typeface="Arial" pitchFamily="34" charset="0"/>
              </a:rPr>
              <a:t>TYPE III</a:t>
            </a:r>
            <a:r>
              <a:rPr lang="en-US" sz="2400" b="1" dirty="0" smtClean="0">
                <a:latin typeface="Arial" pitchFamily="34" charset="0"/>
                <a:cs typeface="Arial" pitchFamily="34" charset="0"/>
              </a:rPr>
              <a:t> – consist of posterior displacement of skull relative to the cervical spine.</a:t>
            </a:r>
            <a:endParaRPr lang="en-IN" sz="2400" b="1" u="sng"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normAutofit/>
          </a:bodyPr>
          <a:lstStyle/>
          <a:p>
            <a:r>
              <a:rPr lang="en-US" sz="3200" b="1" u="sng" dirty="0" smtClean="0">
                <a:solidFill>
                  <a:srgbClr val="FFC000"/>
                </a:solidFill>
                <a:latin typeface="Arial Narrow" pitchFamily="34" charset="0"/>
              </a:rPr>
              <a:t>OCCIPITAL CONDYLAR FRACTURES</a:t>
            </a:r>
            <a:endParaRPr lang="en-IN" sz="3200" b="1" u="sng" dirty="0">
              <a:solidFill>
                <a:srgbClr val="FFC000"/>
              </a:solidFill>
              <a:latin typeface="Arial Narrow" pitchFamily="34" charset="0"/>
            </a:endParaRPr>
          </a:p>
        </p:txBody>
      </p:sp>
      <p:sp>
        <p:nvSpPr>
          <p:cNvPr id="3" name="Content Placeholder 2"/>
          <p:cNvSpPr>
            <a:spLocks noGrp="1"/>
          </p:cNvSpPr>
          <p:nvPr>
            <p:ph idx="1"/>
          </p:nvPr>
        </p:nvSpPr>
        <p:spPr>
          <a:xfrm>
            <a:off x="457200" y="1214422"/>
            <a:ext cx="8229600" cy="5240386"/>
          </a:xfrm>
        </p:spPr>
        <p:txBody>
          <a:bodyPr/>
          <a:lstStyle/>
          <a:p>
            <a:pPr>
              <a:buFont typeface="Wingdings" pitchFamily="2" charset="2"/>
              <a:buChar char="Ø"/>
            </a:pPr>
            <a:r>
              <a:rPr lang="en-US" b="1" dirty="0" smtClean="0">
                <a:latin typeface="Arial" pitchFamily="34" charset="0"/>
                <a:cs typeface="Arial" pitchFamily="34" charset="0"/>
              </a:rPr>
              <a:t>First described by Bell in 1817.</a:t>
            </a:r>
          </a:p>
          <a:p>
            <a:pPr>
              <a:buFont typeface="Wingdings" pitchFamily="2" charset="2"/>
              <a:buChar char="Ø"/>
            </a:pPr>
            <a:endParaRPr lang="en-US" b="1" dirty="0" smtClean="0">
              <a:latin typeface="Arial" pitchFamily="34" charset="0"/>
              <a:cs typeface="Arial" pitchFamily="34" charset="0"/>
            </a:endParaRPr>
          </a:p>
          <a:p>
            <a:pPr>
              <a:buFont typeface="Wingdings" pitchFamily="2" charset="2"/>
              <a:buChar char="Ø"/>
            </a:pPr>
            <a:r>
              <a:rPr lang="en-US" b="1" dirty="0" smtClean="0">
                <a:latin typeface="Arial" pitchFamily="34" charset="0"/>
                <a:cs typeface="Arial" pitchFamily="34" charset="0"/>
              </a:rPr>
              <a:t>Considered rare.</a:t>
            </a:r>
          </a:p>
          <a:p>
            <a:pPr>
              <a:buFont typeface="Wingdings" pitchFamily="2" charset="2"/>
              <a:buChar char="Ø"/>
            </a:pPr>
            <a:endParaRPr lang="en-US" b="1" dirty="0" smtClean="0">
              <a:latin typeface="Arial" pitchFamily="34" charset="0"/>
              <a:cs typeface="Arial" pitchFamily="34" charset="0"/>
            </a:endParaRPr>
          </a:p>
          <a:p>
            <a:pPr algn="just">
              <a:buFont typeface="Wingdings" pitchFamily="2" charset="2"/>
              <a:buChar char="Ø"/>
            </a:pPr>
            <a:r>
              <a:rPr lang="en-US" b="1" dirty="0" smtClean="0">
                <a:latin typeface="Arial" pitchFamily="34" charset="0"/>
                <a:cs typeface="Arial" pitchFamily="34" charset="0"/>
              </a:rPr>
              <a:t>Should be suspected in patients sustaining closed head injuries with lower cranial nerve deficits &amp; neck pain.</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normAutofit/>
          </a:bodyPr>
          <a:lstStyle/>
          <a:p>
            <a:r>
              <a:rPr lang="en-US" sz="3200" b="1" u="sng" dirty="0" smtClean="0">
                <a:solidFill>
                  <a:srgbClr val="FFC000"/>
                </a:solidFill>
                <a:latin typeface="Arial Narrow" pitchFamily="34" charset="0"/>
              </a:rPr>
              <a:t>OCCIPITAL CONDYLAR FRACTURES</a:t>
            </a:r>
            <a:endParaRPr lang="en-IN" sz="3200" b="1" u="sng" dirty="0">
              <a:solidFill>
                <a:srgbClr val="FFC000"/>
              </a:solidFill>
              <a:latin typeface="Arial Narrow" pitchFamily="34" charset="0"/>
            </a:endParaRPr>
          </a:p>
        </p:txBody>
      </p:sp>
      <p:sp>
        <p:nvSpPr>
          <p:cNvPr id="3" name="Content Placeholder 2"/>
          <p:cNvSpPr>
            <a:spLocks noGrp="1"/>
          </p:cNvSpPr>
          <p:nvPr>
            <p:ph idx="1"/>
          </p:nvPr>
        </p:nvSpPr>
        <p:spPr>
          <a:xfrm>
            <a:off x="457200" y="1214422"/>
            <a:ext cx="8229600" cy="5240386"/>
          </a:xfrm>
        </p:spPr>
        <p:txBody>
          <a:bodyPr>
            <a:normAutofit lnSpcReduction="10000"/>
          </a:bodyPr>
          <a:lstStyle/>
          <a:p>
            <a:pPr>
              <a:buNone/>
            </a:pPr>
            <a:r>
              <a:rPr lang="en-US" b="1" dirty="0" smtClean="0">
                <a:solidFill>
                  <a:srgbClr val="FFFF00"/>
                </a:solidFill>
              </a:rPr>
              <a:t>Three types are described:</a:t>
            </a:r>
          </a:p>
          <a:p>
            <a:pPr>
              <a:buNone/>
            </a:pPr>
            <a:endParaRPr lang="en-US" b="1" dirty="0" smtClean="0">
              <a:solidFill>
                <a:srgbClr val="FFFF00"/>
              </a:solidFill>
            </a:endParaRPr>
          </a:p>
          <a:p>
            <a:pPr marL="578358" indent="-514350" algn="just">
              <a:buFont typeface="+mj-lt"/>
              <a:buAutoNum type="arabicPeriod"/>
            </a:pPr>
            <a:r>
              <a:rPr lang="en-US" b="1" u="sng" dirty="0" smtClean="0">
                <a:solidFill>
                  <a:srgbClr val="FFFF00"/>
                </a:solidFill>
              </a:rPr>
              <a:t>TYPE I</a:t>
            </a:r>
            <a:r>
              <a:rPr lang="en-US" b="1" dirty="0" smtClean="0">
                <a:solidFill>
                  <a:srgbClr val="FFFF00"/>
                </a:solidFill>
              </a:rPr>
              <a:t> – involves a </a:t>
            </a:r>
            <a:r>
              <a:rPr lang="en-US" b="1" dirty="0" err="1" smtClean="0">
                <a:solidFill>
                  <a:srgbClr val="FFFF00"/>
                </a:solidFill>
              </a:rPr>
              <a:t>nondisplaced</a:t>
            </a:r>
            <a:r>
              <a:rPr lang="en-US" b="1" dirty="0" smtClean="0">
                <a:solidFill>
                  <a:srgbClr val="FFFF00"/>
                </a:solidFill>
              </a:rPr>
              <a:t> comminuted </a:t>
            </a:r>
            <a:r>
              <a:rPr lang="en-US" b="1" dirty="0" err="1" smtClean="0">
                <a:solidFill>
                  <a:srgbClr val="FFFF00"/>
                </a:solidFill>
              </a:rPr>
              <a:t>condylar</a:t>
            </a:r>
            <a:r>
              <a:rPr lang="en-US" b="1" dirty="0" smtClean="0">
                <a:solidFill>
                  <a:srgbClr val="FFFF00"/>
                </a:solidFill>
              </a:rPr>
              <a:t> fracture which is believed to occur from an axial load impacting the occipital </a:t>
            </a:r>
            <a:r>
              <a:rPr lang="en-US" b="1" dirty="0" err="1" smtClean="0">
                <a:solidFill>
                  <a:srgbClr val="FFFF00"/>
                </a:solidFill>
              </a:rPr>
              <a:t>condyleinto</a:t>
            </a:r>
            <a:r>
              <a:rPr lang="en-US" b="1" dirty="0" smtClean="0">
                <a:solidFill>
                  <a:srgbClr val="FFFF00"/>
                </a:solidFill>
              </a:rPr>
              <a:t> the lateral mass of C 1.</a:t>
            </a:r>
          </a:p>
          <a:p>
            <a:pPr marL="578358" indent="-514350" algn="just">
              <a:buFont typeface="+mj-lt"/>
              <a:buAutoNum type="arabicPeriod"/>
            </a:pPr>
            <a:endParaRPr lang="en-US" b="1" dirty="0" smtClean="0">
              <a:solidFill>
                <a:srgbClr val="FFFF00"/>
              </a:solidFill>
            </a:endParaRPr>
          </a:p>
          <a:p>
            <a:pPr marL="578358" indent="-514350" algn="just">
              <a:buFont typeface="+mj-lt"/>
              <a:buAutoNum type="arabicPeriod"/>
            </a:pPr>
            <a:r>
              <a:rPr lang="en-US" b="1" u="sng" dirty="0" smtClean="0">
                <a:solidFill>
                  <a:srgbClr val="FFFF00"/>
                </a:solidFill>
              </a:rPr>
              <a:t>TYPE II</a:t>
            </a:r>
            <a:r>
              <a:rPr lang="en-US" b="1" dirty="0" smtClean="0">
                <a:solidFill>
                  <a:srgbClr val="FFFF00"/>
                </a:solidFill>
              </a:rPr>
              <a:t> – </a:t>
            </a:r>
            <a:r>
              <a:rPr lang="en-US" b="1" dirty="0" err="1" smtClean="0">
                <a:solidFill>
                  <a:srgbClr val="FFFF00"/>
                </a:solidFill>
              </a:rPr>
              <a:t>involes</a:t>
            </a:r>
            <a:r>
              <a:rPr lang="en-US" b="1" dirty="0" smtClean="0">
                <a:solidFill>
                  <a:srgbClr val="FFFF00"/>
                </a:solidFill>
              </a:rPr>
              <a:t> a fracture through the skull base extending into the occipital </a:t>
            </a:r>
            <a:r>
              <a:rPr lang="en-US" b="1" dirty="0" err="1" smtClean="0">
                <a:solidFill>
                  <a:srgbClr val="FFFF00"/>
                </a:solidFill>
              </a:rPr>
              <a:t>condyle</a:t>
            </a:r>
            <a:r>
              <a:rPr lang="en-US" b="1" dirty="0" smtClean="0">
                <a:solidFill>
                  <a:srgbClr val="FFFF00"/>
                </a:solidFill>
              </a:rPr>
              <a:t>.</a:t>
            </a:r>
          </a:p>
          <a:p>
            <a:pPr algn="just">
              <a:buFont typeface="Wingdings" pitchFamily="2" charset="2"/>
              <a:buChar char="Ø"/>
            </a:pPr>
            <a:endParaRPr lang="en-IN"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normAutofit/>
          </a:bodyPr>
          <a:lstStyle/>
          <a:p>
            <a:r>
              <a:rPr lang="en-US" sz="3200" b="1" u="sng" dirty="0" smtClean="0">
                <a:solidFill>
                  <a:srgbClr val="FFC000"/>
                </a:solidFill>
                <a:latin typeface="Arial Narrow" pitchFamily="34" charset="0"/>
              </a:rPr>
              <a:t>OCCIPITAL CONDYLAR FRACTURES</a:t>
            </a:r>
            <a:endParaRPr lang="en-IN" sz="3200" b="1" u="sng" dirty="0">
              <a:solidFill>
                <a:srgbClr val="FFC000"/>
              </a:solidFill>
              <a:latin typeface="Arial Narrow" pitchFamily="34" charset="0"/>
            </a:endParaRPr>
          </a:p>
        </p:txBody>
      </p:sp>
      <p:sp>
        <p:nvSpPr>
          <p:cNvPr id="3" name="Content Placeholder 2"/>
          <p:cNvSpPr>
            <a:spLocks noGrp="1"/>
          </p:cNvSpPr>
          <p:nvPr>
            <p:ph idx="1"/>
          </p:nvPr>
        </p:nvSpPr>
        <p:spPr>
          <a:xfrm>
            <a:off x="457200" y="1214422"/>
            <a:ext cx="8229600" cy="5240386"/>
          </a:xfrm>
        </p:spPr>
        <p:txBody>
          <a:bodyPr/>
          <a:lstStyle/>
          <a:p>
            <a:pPr>
              <a:buNone/>
            </a:pPr>
            <a:r>
              <a:rPr lang="en-US" sz="2800" b="1" dirty="0" smtClean="0">
                <a:solidFill>
                  <a:srgbClr val="FFFF00"/>
                </a:solidFill>
                <a:latin typeface="Arial" pitchFamily="34" charset="0"/>
                <a:cs typeface="Arial" pitchFamily="34" charset="0"/>
              </a:rPr>
              <a:t>Three types are described:</a:t>
            </a:r>
          </a:p>
          <a:p>
            <a:pPr>
              <a:buNone/>
            </a:pPr>
            <a:endParaRPr lang="en-US" sz="2800" b="1" dirty="0" smtClean="0">
              <a:solidFill>
                <a:srgbClr val="FFFF00"/>
              </a:solidFill>
              <a:latin typeface="Arial" pitchFamily="34" charset="0"/>
              <a:cs typeface="Arial" pitchFamily="34" charset="0"/>
            </a:endParaRPr>
          </a:p>
          <a:p>
            <a:pPr marL="578358" indent="-514350">
              <a:buNone/>
            </a:pPr>
            <a:r>
              <a:rPr lang="en-US" sz="2800" b="1" dirty="0" smtClean="0">
                <a:solidFill>
                  <a:schemeClr val="accent2">
                    <a:lumMod val="60000"/>
                    <a:lumOff val="40000"/>
                  </a:schemeClr>
                </a:solidFill>
                <a:latin typeface="Arial" pitchFamily="34" charset="0"/>
                <a:cs typeface="Arial" pitchFamily="34" charset="0"/>
              </a:rPr>
              <a:t>3.</a:t>
            </a:r>
            <a:r>
              <a:rPr lang="en-US" sz="2800" b="1" dirty="0" smtClean="0">
                <a:solidFill>
                  <a:srgbClr val="FFFF00"/>
                </a:solidFill>
                <a:latin typeface="Arial" pitchFamily="34" charset="0"/>
                <a:cs typeface="Arial" pitchFamily="34" charset="0"/>
              </a:rPr>
              <a:t> </a:t>
            </a:r>
            <a:r>
              <a:rPr lang="en-US" sz="2800" b="1" u="sng" dirty="0" smtClean="0">
                <a:solidFill>
                  <a:srgbClr val="FFFF00"/>
                </a:solidFill>
                <a:latin typeface="Arial" pitchFamily="34" charset="0"/>
                <a:cs typeface="Arial" pitchFamily="34" charset="0"/>
              </a:rPr>
              <a:t>TYPE III </a:t>
            </a:r>
            <a:r>
              <a:rPr lang="en-US" sz="2800" b="1" dirty="0" smtClean="0">
                <a:solidFill>
                  <a:srgbClr val="FFFF00"/>
                </a:solidFill>
                <a:latin typeface="Arial" pitchFamily="34" charset="0"/>
                <a:cs typeface="Arial" pitchFamily="34" charset="0"/>
              </a:rPr>
              <a:t>– consists of an avulsion fracture of the </a:t>
            </a:r>
            <a:r>
              <a:rPr lang="en-US" sz="2800" b="1" dirty="0" err="1" smtClean="0">
                <a:solidFill>
                  <a:srgbClr val="FFFF00"/>
                </a:solidFill>
                <a:latin typeface="Arial" pitchFamily="34" charset="0"/>
                <a:cs typeface="Arial" pitchFamily="34" charset="0"/>
              </a:rPr>
              <a:t>condyle</a:t>
            </a:r>
            <a:r>
              <a:rPr lang="en-US" sz="2800" b="1" dirty="0" smtClean="0">
                <a:solidFill>
                  <a:srgbClr val="FFFF00"/>
                </a:solidFill>
                <a:latin typeface="Arial" pitchFamily="34" charset="0"/>
                <a:cs typeface="Arial" pitchFamily="34" charset="0"/>
              </a:rPr>
              <a:t> by the </a:t>
            </a:r>
            <a:r>
              <a:rPr lang="en-US" sz="2800" b="1" dirty="0" err="1" smtClean="0">
                <a:solidFill>
                  <a:srgbClr val="FFFF00"/>
                </a:solidFill>
                <a:latin typeface="Arial" pitchFamily="34" charset="0"/>
                <a:cs typeface="Arial" pitchFamily="34" charset="0"/>
              </a:rPr>
              <a:t>ipsilateral</a:t>
            </a:r>
            <a:r>
              <a:rPr lang="en-US" sz="2800" b="1" dirty="0" smtClean="0">
                <a:solidFill>
                  <a:srgbClr val="FFFF00"/>
                </a:solidFill>
                <a:latin typeface="Arial" pitchFamily="34" charset="0"/>
                <a:cs typeface="Arial" pitchFamily="34" charset="0"/>
              </a:rPr>
              <a:t> </a:t>
            </a:r>
            <a:r>
              <a:rPr lang="en-US" sz="2800" b="1" dirty="0" err="1" smtClean="0">
                <a:solidFill>
                  <a:srgbClr val="FFFF00"/>
                </a:solidFill>
                <a:latin typeface="Arial" pitchFamily="34" charset="0"/>
                <a:cs typeface="Arial" pitchFamily="34" charset="0"/>
              </a:rPr>
              <a:t>alar</a:t>
            </a:r>
            <a:r>
              <a:rPr lang="en-US" sz="2800" b="1" dirty="0" smtClean="0">
                <a:solidFill>
                  <a:srgbClr val="FFFF00"/>
                </a:solidFill>
                <a:latin typeface="Arial" pitchFamily="34" charset="0"/>
                <a:cs typeface="Arial" pitchFamily="34" charset="0"/>
              </a:rPr>
              <a:t> ligament (Fig : 2).</a:t>
            </a:r>
          </a:p>
          <a:p>
            <a:pPr>
              <a:buFont typeface="Wingdings" pitchFamily="2" charset="2"/>
              <a:buChar char="Ø"/>
            </a:pPr>
            <a:endParaRPr lang="en-IN"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42910" y="5000636"/>
            <a:ext cx="8501090" cy="1500198"/>
          </a:xfrm>
        </p:spPr>
        <p:txBody>
          <a:bodyPr>
            <a:normAutofit/>
          </a:bodyPr>
          <a:lstStyle/>
          <a:p>
            <a:pPr algn="ctr"/>
            <a:r>
              <a:rPr lang="en-US" sz="2800" dirty="0" smtClean="0">
                <a:solidFill>
                  <a:srgbClr val="FFFF00"/>
                </a:solidFill>
                <a:latin typeface="Aharoni" pitchFamily="2" charset="-79"/>
                <a:cs typeface="Aharoni" pitchFamily="2" charset="-79"/>
              </a:rPr>
              <a:t>FIG 2: Type III occipital </a:t>
            </a:r>
            <a:r>
              <a:rPr lang="en-US" sz="2800" dirty="0" err="1" smtClean="0">
                <a:solidFill>
                  <a:srgbClr val="FFFF00"/>
                </a:solidFill>
                <a:latin typeface="Aharoni" pitchFamily="2" charset="-79"/>
                <a:cs typeface="Aharoni" pitchFamily="2" charset="-79"/>
              </a:rPr>
              <a:t>condyle</a:t>
            </a:r>
            <a:r>
              <a:rPr lang="en-US" sz="2800" dirty="0" smtClean="0">
                <a:solidFill>
                  <a:srgbClr val="FFFF00"/>
                </a:solidFill>
                <a:latin typeface="Aharoni" pitchFamily="2" charset="-79"/>
                <a:cs typeface="Aharoni" pitchFamily="2" charset="-79"/>
              </a:rPr>
              <a:t> fracture</a:t>
            </a:r>
            <a:endParaRPr lang="en-IN" sz="2800" dirty="0">
              <a:solidFill>
                <a:srgbClr val="FFFF00"/>
              </a:solidFill>
              <a:latin typeface="Aharoni" pitchFamily="2" charset="-79"/>
              <a:cs typeface="Aharoni" pitchFamily="2" charset="-79"/>
            </a:endParaRPr>
          </a:p>
        </p:txBody>
      </p:sp>
      <p:sp>
        <p:nvSpPr>
          <p:cNvPr id="2" name="Content Placeholder 1"/>
          <p:cNvSpPr>
            <a:spLocks noGrp="1"/>
          </p:cNvSpPr>
          <p:nvPr>
            <p:ph sz="half" idx="1"/>
          </p:nvPr>
        </p:nvSpPr>
        <p:spPr/>
        <p:txBody>
          <a:bodyPr/>
          <a:lstStyle/>
          <a:p>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869525"/>
            <a:ext cx="4248472" cy="419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11760" y="4848775"/>
            <a:ext cx="1729961" cy="215444"/>
          </a:xfrm>
          <a:prstGeom prst="rect">
            <a:avLst/>
          </a:prstGeom>
          <a:noFill/>
        </p:spPr>
        <p:txBody>
          <a:bodyPr wrap="none" rtlCol="0">
            <a:spAutoFit/>
          </a:bodyPr>
          <a:lstStyle/>
          <a:p>
            <a:r>
              <a:rPr lang="en-US" sz="800" dirty="0" smtClean="0">
                <a:solidFill>
                  <a:schemeClr val="bg1"/>
                </a:solidFill>
              </a:rPr>
              <a:t>Spine surgery </a:t>
            </a:r>
            <a:r>
              <a:rPr lang="en-US" sz="800" dirty="0" err="1" smtClean="0">
                <a:solidFill>
                  <a:schemeClr val="bg1"/>
                </a:solidFill>
              </a:rPr>
              <a:t>Benzal</a:t>
            </a:r>
            <a:r>
              <a:rPr lang="en-US" sz="800" dirty="0" smtClean="0">
                <a:solidFill>
                  <a:schemeClr val="bg1"/>
                </a:solidFill>
              </a:rPr>
              <a:t> 2</a:t>
            </a:r>
            <a:r>
              <a:rPr lang="en-US" sz="800" baseline="30000" dirty="0" smtClean="0">
                <a:solidFill>
                  <a:schemeClr val="bg1"/>
                </a:solidFill>
              </a:rPr>
              <a:t>nd</a:t>
            </a:r>
            <a:r>
              <a:rPr lang="en-US" sz="800" dirty="0" smtClean="0">
                <a:solidFill>
                  <a:schemeClr val="bg1"/>
                </a:solidFill>
              </a:rPr>
              <a:t> </a:t>
            </a:r>
            <a:r>
              <a:rPr lang="en-US" sz="800" dirty="0" err="1" smtClean="0">
                <a:solidFill>
                  <a:schemeClr val="bg1"/>
                </a:solidFill>
              </a:rPr>
              <a:t>ed</a:t>
            </a:r>
            <a:r>
              <a:rPr lang="en-US" sz="800" dirty="0" smtClean="0">
                <a:solidFill>
                  <a:schemeClr val="bg1"/>
                </a:solidFill>
              </a:rPr>
              <a:t> 528</a:t>
            </a:r>
            <a:endParaRPr lang="en-IN" sz="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rmAutofit fontScale="90000"/>
          </a:bodyPr>
          <a:lstStyle/>
          <a:p>
            <a:r>
              <a:rPr lang="en-US" sz="3200" b="1" u="sng" dirty="0" smtClean="0">
                <a:solidFill>
                  <a:srgbClr val="FFC000"/>
                </a:solidFill>
                <a:latin typeface="Arial Narrow" pitchFamily="34" charset="0"/>
              </a:rPr>
              <a:t>C 1 ARCH FRACTURES – Jefferson Fracture</a:t>
            </a:r>
            <a:endParaRPr lang="en-IN" sz="3200" b="1" u="sng" dirty="0">
              <a:solidFill>
                <a:srgbClr val="FFC000"/>
              </a:solidFill>
              <a:latin typeface="Arial Narrow" pitchFamily="34" charset="0"/>
            </a:endParaRPr>
          </a:p>
        </p:txBody>
      </p:sp>
      <p:sp>
        <p:nvSpPr>
          <p:cNvPr id="3" name="Content Placeholder 2"/>
          <p:cNvSpPr>
            <a:spLocks noGrp="1"/>
          </p:cNvSpPr>
          <p:nvPr>
            <p:ph idx="1"/>
          </p:nvPr>
        </p:nvSpPr>
        <p:spPr>
          <a:xfrm>
            <a:off x="142844" y="857232"/>
            <a:ext cx="8858312" cy="6000768"/>
          </a:xfrm>
        </p:spPr>
        <p:txBody>
          <a:bodyPr/>
          <a:lstStyle/>
          <a:p>
            <a:pPr>
              <a:buNone/>
            </a:pPr>
            <a:r>
              <a:rPr lang="en-US" b="1" u="sng" dirty="0" smtClean="0">
                <a:solidFill>
                  <a:srgbClr val="FFFF00"/>
                </a:solidFill>
              </a:rPr>
              <a:t>MECHANISM OF INJURY</a:t>
            </a:r>
          </a:p>
          <a:p>
            <a:pPr>
              <a:buNone/>
            </a:pPr>
            <a:endParaRPr lang="en-US" b="1" u="sng" dirty="0" smtClean="0">
              <a:solidFill>
                <a:srgbClr val="FFFF00"/>
              </a:solidFill>
            </a:endParaRPr>
          </a:p>
          <a:p>
            <a:pPr algn="just">
              <a:buBlip>
                <a:blip r:embed="rId2"/>
              </a:buBlip>
            </a:pPr>
            <a:r>
              <a:rPr lang="en-US" b="1" dirty="0" smtClean="0">
                <a:solidFill>
                  <a:srgbClr val="FFFF00"/>
                </a:solidFill>
                <a:latin typeface="Arial" pitchFamily="34" charset="0"/>
                <a:cs typeface="Arial" pitchFamily="34" charset="0"/>
              </a:rPr>
              <a:t>An axial load applied to the cranial vertex which drives the occipital </a:t>
            </a:r>
            <a:r>
              <a:rPr lang="en-US" b="1" dirty="0" err="1" smtClean="0">
                <a:solidFill>
                  <a:srgbClr val="FFFF00"/>
                </a:solidFill>
                <a:latin typeface="Arial" pitchFamily="34" charset="0"/>
                <a:cs typeface="Arial" pitchFamily="34" charset="0"/>
              </a:rPr>
              <a:t>condyles</a:t>
            </a:r>
            <a:r>
              <a:rPr lang="en-US" b="1" dirty="0" smtClean="0">
                <a:solidFill>
                  <a:srgbClr val="FFFF00"/>
                </a:solidFill>
                <a:latin typeface="Arial" pitchFamily="34" charset="0"/>
                <a:cs typeface="Arial" pitchFamily="34" charset="0"/>
              </a:rPr>
              <a:t> downward into the lateral masses of C1.</a:t>
            </a:r>
          </a:p>
          <a:p>
            <a:pPr algn="just">
              <a:buNone/>
            </a:pPr>
            <a:endParaRPr lang="en-US" b="1" dirty="0" smtClean="0">
              <a:solidFill>
                <a:srgbClr val="FFFF00"/>
              </a:solidFill>
              <a:latin typeface="Arial" pitchFamily="34" charset="0"/>
              <a:cs typeface="Arial" pitchFamily="34" charset="0"/>
            </a:endParaRPr>
          </a:p>
          <a:p>
            <a:pPr algn="just">
              <a:buBlip>
                <a:blip r:embed="rId2"/>
              </a:buBlip>
            </a:pPr>
            <a:r>
              <a:rPr lang="en-IN" b="1" dirty="0" smtClean="0">
                <a:solidFill>
                  <a:srgbClr val="FFFF00"/>
                </a:solidFill>
                <a:latin typeface="Arial" pitchFamily="34" charset="0"/>
                <a:cs typeface="Arial" pitchFamily="34" charset="0"/>
              </a:rPr>
              <a:t>The process displaces the masses laterally and causes fractures of the anterior and posterior arches, along with possible disruption of the transverse ligament. Quadruple fracture of all 4 aspects of the C1 ring occurs.</a:t>
            </a:r>
          </a:p>
          <a:p>
            <a:pPr>
              <a:buNone/>
            </a:pPr>
            <a:endParaRPr lang="en-US" b="1" dirty="0" smtClean="0">
              <a:solidFill>
                <a:srgbClr val="FFFF00"/>
              </a:solidFill>
              <a:latin typeface="Arial" pitchFamily="34" charset="0"/>
              <a:cs typeface="Arial" pitchFamily="34" charset="0"/>
            </a:endParaRPr>
          </a:p>
          <a:p>
            <a:pPr>
              <a:buBlip>
                <a:blip r:embed="rId2"/>
              </a:buBlip>
            </a:pPr>
            <a:endParaRPr lang="en-IN"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3000" y="4143380"/>
            <a:ext cx="7333488" cy="2409820"/>
          </a:xfrm>
        </p:spPr>
        <p:txBody>
          <a:bodyPr>
            <a:normAutofit/>
          </a:bodyPr>
          <a:lstStyle/>
          <a:p>
            <a:pPr algn="just"/>
            <a:r>
              <a:rPr lang="en-IN" sz="1800" b="1" dirty="0" smtClean="0">
                <a:latin typeface="Arial" pitchFamily="34" charset="0"/>
                <a:cs typeface="Arial" pitchFamily="34" charset="0"/>
              </a:rPr>
              <a:t>Jefferson fracture caused by a vertical (axial) compression mechanism is unstable. This fracture of all aspects of the C1 ring is associated with possible disruption of the transverse ligament of the atlas. Lateral projection may show a widened </a:t>
            </a:r>
            <a:r>
              <a:rPr lang="en-IN" sz="1800" b="1" dirty="0" err="1" smtClean="0">
                <a:latin typeface="Arial" pitchFamily="34" charset="0"/>
                <a:cs typeface="Arial" pitchFamily="34" charset="0"/>
              </a:rPr>
              <a:t>predental</a:t>
            </a:r>
            <a:r>
              <a:rPr lang="en-IN" sz="1800" b="1" dirty="0" smtClean="0">
                <a:latin typeface="Arial" pitchFamily="34" charset="0"/>
                <a:cs typeface="Arial" pitchFamily="34" charset="0"/>
              </a:rPr>
              <a:t> space and a fracture through the posterior arch of C1. Odontoid view shows displacement of the lateral masses of C1, allowing distinction of this fracture from a simple fracture of the posterior neural arch of C1.</a:t>
            </a:r>
            <a:endParaRPr lang="en-IN" sz="1800" dirty="0" smtClean="0">
              <a:latin typeface="Arial" pitchFamily="34" charset="0"/>
              <a:cs typeface="Arial" pitchFamily="34" charset="0"/>
            </a:endParaRPr>
          </a:p>
          <a:p>
            <a:pPr algn="just"/>
            <a:endParaRPr lang="en-IN" sz="1800" dirty="0">
              <a:latin typeface="Arial" pitchFamily="34" charset="0"/>
              <a:cs typeface="Arial" pitchFamily="34" charset="0"/>
            </a:endParaRPr>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989" b="2989"/>
          <a:stretch>
            <a:fillRect/>
          </a:stretch>
        </p:blipFill>
        <p:spPr bwMode="auto">
          <a:xfrm>
            <a:off x="2483768" y="764704"/>
            <a:ext cx="4465936" cy="334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50605" y="3824754"/>
            <a:ext cx="1729961" cy="215444"/>
          </a:xfrm>
          <a:prstGeom prst="rect">
            <a:avLst/>
          </a:prstGeom>
          <a:noFill/>
        </p:spPr>
        <p:txBody>
          <a:bodyPr wrap="none" rtlCol="0">
            <a:spAutoFit/>
          </a:bodyPr>
          <a:lstStyle/>
          <a:p>
            <a:r>
              <a:rPr lang="en-US" sz="800" dirty="0" smtClean="0">
                <a:solidFill>
                  <a:schemeClr val="bg1"/>
                </a:solidFill>
              </a:rPr>
              <a:t>Spine surgery </a:t>
            </a:r>
            <a:r>
              <a:rPr lang="en-US" sz="800" dirty="0" err="1" smtClean="0">
                <a:solidFill>
                  <a:schemeClr val="bg1"/>
                </a:solidFill>
              </a:rPr>
              <a:t>Benzal</a:t>
            </a:r>
            <a:r>
              <a:rPr lang="en-US" sz="800" dirty="0" smtClean="0">
                <a:solidFill>
                  <a:schemeClr val="bg1"/>
                </a:solidFill>
              </a:rPr>
              <a:t> 2</a:t>
            </a:r>
            <a:r>
              <a:rPr lang="en-US" sz="800" baseline="30000" dirty="0" smtClean="0">
                <a:solidFill>
                  <a:schemeClr val="bg1"/>
                </a:solidFill>
              </a:rPr>
              <a:t>nd</a:t>
            </a:r>
            <a:r>
              <a:rPr lang="en-US" sz="800" dirty="0" smtClean="0">
                <a:solidFill>
                  <a:schemeClr val="bg1"/>
                </a:solidFill>
              </a:rPr>
              <a:t> </a:t>
            </a:r>
            <a:r>
              <a:rPr lang="en-US" sz="800" dirty="0" err="1" smtClean="0">
                <a:solidFill>
                  <a:schemeClr val="bg1"/>
                </a:solidFill>
              </a:rPr>
              <a:t>ed</a:t>
            </a:r>
            <a:r>
              <a:rPr lang="en-US" sz="800" dirty="0" smtClean="0">
                <a:solidFill>
                  <a:schemeClr val="bg1"/>
                </a:solidFill>
              </a:rPr>
              <a:t> 531</a:t>
            </a:r>
            <a:endParaRPr lang="en-IN" sz="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p:spPr>
        <p:txBody>
          <a:bodyPr>
            <a:normAutofit/>
          </a:bodyPr>
          <a:lstStyle/>
          <a:p>
            <a:r>
              <a:rPr lang="en-US" sz="3200" b="1" u="sng" dirty="0" smtClean="0">
                <a:solidFill>
                  <a:srgbClr val="FFC000"/>
                </a:solidFill>
                <a:latin typeface="Arial Narrow" pitchFamily="34" charset="0"/>
              </a:rPr>
              <a:t>ATLANTOAXIAL INSTABILITY</a:t>
            </a:r>
            <a:endParaRPr lang="en-IN" sz="3200" b="1" u="sng" dirty="0">
              <a:solidFill>
                <a:srgbClr val="FFC000"/>
              </a:solidFill>
              <a:latin typeface="Arial Narrow" pitchFamily="34" charset="0"/>
            </a:endParaRPr>
          </a:p>
        </p:txBody>
      </p:sp>
      <p:sp>
        <p:nvSpPr>
          <p:cNvPr id="3" name="Content Placeholder 2"/>
          <p:cNvSpPr>
            <a:spLocks noGrp="1"/>
          </p:cNvSpPr>
          <p:nvPr>
            <p:ph idx="1"/>
          </p:nvPr>
        </p:nvSpPr>
        <p:spPr>
          <a:xfrm>
            <a:off x="0" y="928670"/>
            <a:ext cx="9144000" cy="5786478"/>
          </a:xfrm>
        </p:spPr>
        <p:txBody>
          <a:bodyPr>
            <a:normAutofit fontScale="85000" lnSpcReduction="20000"/>
          </a:bodyPr>
          <a:lstStyle/>
          <a:p>
            <a:pPr algn="just">
              <a:buNone/>
            </a:pPr>
            <a:r>
              <a:rPr lang="en-US" dirty="0" smtClean="0">
                <a:solidFill>
                  <a:srgbClr val="FFFF00"/>
                </a:solidFill>
              </a:rPr>
              <a:t>    </a:t>
            </a:r>
            <a:r>
              <a:rPr lang="en-US" b="1" dirty="0" smtClean="0">
                <a:solidFill>
                  <a:srgbClr val="FFFF00"/>
                </a:solidFill>
                <a:latin typeface="Arial Narrow" pitchFamily="34" charset="0"/>
              </a:rPr>
              <a:t>The various pathological processes that lead to </a:t>
            </a:r>
            <a:r>
              <a:rPr lang="en-US" b="1" dirty="0" err="1" smtClean="0">
                <a:solidFill>
                  <a:srgbClr val="FFFF00"/>
                </a:solidFill>
                <a:latin typeface="Arial Narrow" pitchFamily="34" charset="0"/>
              </a:rPr>
              <a:t>atlantoaxial</a:t>
            </a:r>
            <a:r>
              <a:rPr lang="en-US" b="1" dirty="0" smtClean="0">
                <a:solidFill>
                  <a:srgbClr val="FFFF00"/>
                </a:solidFill>
                <a:latin typeface="Arial Narrow" pitchFamily="34" charset="0"/>
              </a:rPr>
              <a:t> instability with the potential for damage to the cervical spinal cord are :</a:t>
            </a:r>
          </a:p>
          <a:p>
            <a:pPr algn="just">
              <a:buNone/>
            </a:pPr>
            <a:endParaRPr lang="en-US" b="1" dirty="0" smtClean="0">
              <a:solidFill>
                <a:srgbClr val="FFFF00"/>
              </a:solidFill>
              <a:latin typeface="Arial Narrow" pitchFamily="34" charset="0"/>
            </a:endParaRPr>
          </a:p>
          <a:p>
            <a:pPr algn="just">
              <a:buBlip>
                <a:blip r:embed="rId2"/>
              </a:buBlip>
            </a:pPr>
            <a:r>
              <a:rPr lang="en-US" b="1" dirty="0" smtClean="0">
                <a:solidFill>
                  <a:srgbClr val="FFFF00"/>
                </a:solidFill>
                <a:latin typeface="Arial Narrow" pitchFamily="34" charset="0"/>
              </a:rPr>
              <a:t>Trauma</a:t>
            </a:r>
          </a:p>
          <a:p>
            <a:pPr algn="just">
              <a:buBlip>
                <a:blip r:embed="rId2"/>
              </a:buBlip>
            </a:pPr>
            <a:r>
              <a:rPr lang="en-US" b="1" dirty="0" smtClean="0">
                <a:solidFill>
                  <a:srgbClr val="FFFF00"/>
                </a:solidFill>
                <a:latin typeface="Arial Narrow" pitchFamily="34" charset="0"/>
              </a:rPr>
              <a:t>Rheumatoid arthritis</a:t>
            </a:r>
          </a:p>
          <a:p>
            <a:pPr algn="just">
              <a:buBlip>
                <a:blip r:embed="rId2"/>
              </a:buBlip>
            </a:pPr>
            <a:r>
              <a:rPr lang="en-US" b="1" dirty="0" err="1" smtClean="0">
                <a:solidFill>
                  <a:srgbClr val="FFFF00"/>
                </a:solidFill>
                <a:latin typeface="Arial Narrow" pitchFamily="34" charset="0"/>
              </a:rPr>
              <a:t>Neoplastic</a:t>
            </a:r>
            <a:r>
              <a:rPr lang="en-US" b="1" dirty="0" smtClean="0">
                <a:solidFill>
                  <a:srgbClr val="FFFF00"/>
                </a:solidFill>
                <a:latin typeface="Arial Narrow" pitchFamily="34" charset="0"/>
              </a:rPr>
              <a:t> disease</a:t>
            </a:r>
          </a:p>
          <a:p>
            <a:pPr algn="just">
              <a:buBlip>
                <a:blip r:embed="rId2"/>
              </a:buBlip>
            </a:pPr>
            <a:r>
              <a:rPr lang="en-US" b="1" dirty="0" smtClean="0">
                <a:solidFill>
                  <a:srgbClr val="FFFF00"/>
                </a:solidFill>
                <a:latin typeface="Arial Narrow" pitchFamily="34" charset="0"/>
              </a:rPr>
              <a:t>Basilar invagination</a:t>
            </a:r>
          </a:p>
          <a:p>
            <a:pPr algn="just">
              <a:buBlip>
                <a:blip r:embed="rId2"/>
              </a:buBlip>
            </a:pPr>
            <a:r>
              <a:rPr lang="en-US" b="1" dirty="0" err="1" smtClean="0">
                <a:solidFill>
                  <a:srgbClr val="FFFF00"/>
                </a:solidFill>
                <a:latin typeface="Arial Narrow" pitchFamily="34" charset="0"/>
              </a:rPr>
              <a:t>Occipitalization</a:t>
            </a:r>
            <a:r>
              <a:rPr lang="en-US" b="1" dirty="0" smtClean="0">
                <a:solidFill>
                  <a:srgbClr val="FFFF00"/>
                </a:solidFill>
                <a:latin typeface="Arial Narrow" pitchFamily="34" charset="0"/>
              </a:rPr>
              <a:t> of the atlas</a:t>
            </a:r>
          </a:p>
          <a:p>
            <a:pPr algn="just">
              <a:buBlip>
                <a:blip r:embed="rId2"/>
              </a:buBlip>
            </a:pPr>
            <a:r>
              <a:rPr lang="en-US" b="1" dirty="0" smtClean="0">
                <a:solidFill>
                  <a:srgbClr val="FFFF00"/>
                </a:solidFill>
                <a:latin typeface="Arial Narrow" pitchFamily="34" charset="0"/>
              </a:rPr>
              <a:t>Os </a:t>
            </a:r>
            <a:r>
              <a:rPr lang="en-US" b="1" dirty="0" err="1" smtClean="0">
                <a:solidFill>
                  <a:srgbClr val="FFFF00"/>
                </a:solidFill>
                <a:latin typeface="Arial Narrow" pitchFamily="34" charset="0"/>
              </a:rPr>
              <a:t>odontoideum</a:t>
            </a:r>
            <a:endParaRPr lang="en-US" b="1" dirty="0" smtClean="0">
              <a:solidFill>
                <a:srgbClr val="FFFF00"/>
              </a:solidFill>
              <a:latin typeface="Arial Narrow" pitchFamily="34" charset="0"/>
            </a:endParaRPr>
          </a:p>
          <a:p>
            <a:pPr algn="just">
              <a:buBlip>
                <a:blip r:embed="rId2"/>
              </a:buBlip>
            </a:pPr>
            <a:r>
              <a:rPr lang="en-US" b="1" dirty="0" err="1" smtClean="0">
                <a:solidFill>
                  <a:srgbClr val="FFFF00"/>
                </a:solidFill>
                <a:latin typeface="Arial Narrow" pitchFamily="34" charset="0"/>
              </a:rPr>
              <a:t>Aplasia</a:t>
            </a:r>
            <a:r>
              <a:rPr lang="en-US" b="1" dirty="0" smtClean="0">
                <a:solidFill>
                  <a:srgbClr val="FFFF00"/>
                </a:solidFill>
                <a:latin typeface="Arial Narrow" pitchFamily="34" charset="0"/>
              </a:rPr>
              <a:t> / Dysplasia of the dens</a:t>
            </a:r>
          </a:p>
          <a:p>
            <a:pPr algn="just">
              <a:buBlip>
                <a:blip r:embed="rId2"/>
              </a:buBlip>
            </a:pPr>
            <a:r>
              <a:rPr lang="en-US" b="1" dirty="0" smtClean="0">
                <a:solidFill>
                  <a:srgbClr val="FFFF00"/>
                </a:solidFill>
                <a:latin typeface="Arial Narrow" pitchFamily="34" charset="0"/>
              </a:rPr>
              <a:t>Down’s Syndrome</a:t>
            </a:r>
          </a:p>
          <a:p>
            <a:pPr algn="just">
              <a:buBlip>
                <a:blip r:embed="rId2"/>
              </a:buBlip>
            </a:pPr>
            <a:r>
              <a:rPr lang="en-US" b="1" dirty="0" err="1" smtClean="0">
                <a:solidFill>
                  <a:srgbClr val="FFFF00"/>
                </a:solidFill>
                <a:latin typeface="Arial Narrow" pitchFamily="34" charset="0"/>
              </a:rPr>
              <a:t>Ankylosing</a:t>
            </a:r>
            <a:r>
              <a:rPr lang="en-US" b="1" dirty="0" smtClean="0">
                <a:solidFill>
                  <a:srgbClr val="FFFF00"/>
                </a:solidFill>
                <a:latin typeface="Arial Narrow" pitchFamily="34" charset="0"/>
              </a:rPr>
              <a:t> </a:t>
            </a:r>
            <a:r>
              <a:rPr lang="en-US" b="1" dirty="0" err="1" smtClean="0">
                <a:solidFill>
                  <a:srgbClr val="FFFF00"/>
                </a:solidFill>
                <a:latin typeface="Arial Narrow" pitchFamily="34" charset="0"/>
              </a:rPr>
              <a:t>spondylitis</a:t>
            </a:r>
            <a:endParaRPr lang="en-US" b="1" dirty="0" smtClean="0">
              <a:solidFill>
                <a:srgbClr val="FFFF00"/>
              </a:solidFill>
              <a:latin typeface="Arial Narrow" pitchFamily="34" charset="0"/>
            </a:endParaRPr>
          </a:p>
          <a:p>
            <a:pPr algn="just">
              <a:buBlip>
                <a:blip r:embed="rId2"/>
              </a:buBlip>
            </a:pPr>
            <a:r>
              <a:rPr lang="en-US" b="1" dirty="0" smtClean="0">
                <a:solidFill>
                  <a:srgbClr val="FFFF00"/>
                </a:solidFill>
                <a:latin typeface="Arial Narrow" pitchFamily="34" charset="0"/>
              </a:rPr>
              <a:t>Retropharyngeal infections</a:t>
            </a:r>
            <a:endParaRPr lang="en-IN" b="1" dirty="0">
              <a:solidFill>
                <a:srgbClr val="FFFF00"/>
              </a:solidFill>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15124"/>
          </a:xfrm>
        </p:spPr>
        <p:txBody>
          <a:bodyPr>
            <a:normAutofit/>
          </a:bodyPr>
          <a:lstStyle/>
          <a:p>
            <a:pPr>
              <a:buNone/>
            </a:pPr>
            <a:r>
              <a:rPr lang="en-US" sz="2400" b="1" u="sng" dirty="0" smtClean="0">
                <a:solidFill>
                  <a:srgbClr val="FFFF00"/>
                </a:solidFill>
                <a:latin typeface="Arial Narrow" pitchFamily="34" charset="0"/>
              </a:rPr>
              <a:t>Representative Angles (Degrees) of Rotation of the Cervical Spine</a:t>
            </a:r>
          </a:p>
          <a:p>
            <a:pPr>
              <a:buNone/>
            </a:pPr>
            <a:endParaRPr lang="en-US" sz="2400" b="1" u="sng" dirty="0" smtClean="0">
              <a:solidFill>
                <a:srgbClr val="FFFF00"/>
              </a:solidFill>
              <a:latin typeface="Arial Narrow" pitchFamily="34" charset="0"/>
            </a:endParaRPr>
          </a:p>
          <a:p>
            <a:pPr>
              <a:buNone/>
            </a:pPr>
            <a:endParaRPr lang="en-IN" sz="2400" b="1" u="sng" dirty="0">
              <a:solidFill>
                <a:srgbClr val="FFFF00"/>
              </a:solidFill>
              <a:latin typeface="Arial Narrow" pitchFamily="34" charset="0"/>
            </a:endParaRPr>
          </a:p>
        </p:txBody>
      </p:sp>
      <p:graphicFrame>
        <p:nvGraphicFramePr>
          <p:cNvPr id="4" name="Table 3"/>
          <p:cNvGraphicFramePr>
            <a:graphicFrameLocks noGrp="1"/>
          </p:cNvGraphicFramePr>
          <p:nvPr/>
        </p:nvGraphicFramePr>
        <p:xfrm>
          <a:off x="142844" y="451351"/>
          <a:ext cx="9001156" cy="6647471"/>
        </p:xfrm>
        <a:graphic>
          <a:graphicData uri="http://schemas.openxmlformats.org/drawingml/2006/table">
            <a:tbl>
              <a:tblPr firstRow="1" bandRow="1">
                <a:tableStyleId>{5C22544A-7EE6-4342-B048-85BDC9FD1C3A}</a:tableStyleId>
              </a:tblPr>
              <a:tblGrid>
                <a:gridCol w="1656219"/>
                <a:gridCol w="2496308"/>
                <a:gridCol w="2760386"/>
                <a:gridCol w="2088243"/>
              </a:tblGrid>
              <a:tr h="421613">
                <a:tc rowSpan="2">
                  <a:txBody>
                    <a:bodyPr/>
                    <a:lstStyle/>
                    <a:p>
                      <a:endParaRPr lang="en-US" sz="1400" dirty="0" smtClean="0">
                        <a:solidFill>
                          <a:schemeClr val="bg1"/>
                        </a:solidFill>
                      </a:endParaRPr>
                    </a:p>
                    <a:p>
                      <a:endParaRPr lang="en-US" sz="1400" dirty="0" smtClean="0">
                        <a:solidFill>
                          <a:schemeClr val="bg1"/>
                        </a:solidFill>
                      </a:endParaRPr>
                    </a:p>
                    <a:p>
                      <a:r>
                        <a:rPr lang="en-US" sz="1400" dirty="0" smtClean="0">
                          <a:solidFill>
                            <a:schemeClr val="bg1"/>
                          </a:solidFill>
                        </a:rPr>
                        <a:t>INTERSPACE</a:t>
                      </a:r>
                      <a:endParaRPr lang="en-IN" sz="1400" dirty="0">
                        <a:solidFill>
                          <a:schemeClr val="bg1"/>
                        </a:solidFill>
                      </a:endParaRPr>
                    </a:p>
                  </a:txBody>
                  <a:tcPr/>
                </a:tc>
                <a:tc gridSpan="3">
                  <a:txBody>
                    <a:bodyPr/>
                    <a:lstStyle/>
                    <a:p>
                      <a:pPr algn="ctr"/>
                      <a:r>
                        <a:rPr lang="en-US" sz="1400" dirty="0" smtClean="0">
                          <a:solidFill>
                            <a:schemeClr val="bg1"/>
                          </a:solidFill>
                        </a:rPr>
                        <a:t>TYPE OF MOTION</a:t>
                      </a:r>
                      <a:endParaRPr lang="en-IN" sz="1400" dirty="0">
                        <a:solidFill>
                          <a:schemeClr val="bg1"/>
                        </a:solidFill>
                      </a:endParaRPr>
                    </a:p>
                  </a:txBody>
                  <a:tcPr/>
                </a:tc>
                <a:tc hMerge="1">
                  <a:txBody>
                    <a:bodyPr/>
                    <a:lstStyle/>
                    <a:p>
                      <a:endParaRPr lang="en-IN" dirty="0"/>
                    </a:p>
                  </a:txBody>
                  <a:tcPr/>
                </a:tc>
                <a:tc hMerge="1">
                  <a:txBody>
                    <a:bodyPr/>
                    <a:lstStyle/>
                    <a:p>
                      <a:endParaRPr lang="en-IN" dirty="0"/>
                    </a:p>
                  </a:txBody>
                  <a:tcPr/>
                </a:tc>
              </a:tr>
              <a:tr h="948035">
                <a:tc vMerge="1">
                  <a:txBody>
                    <a:bodyPr/>
                    <a:lstStyle/>
                    <a:p>
                      <a:endParaRPr lang="en-IN" dirty="0"/>
                    </a:p>
                  </a:txBody>
                  <a:tcPr/>
                </a:tc>
                <a:tc>
                  <a:txBody>
                    <a:bodyPr/>
                    <a:lstStyle/>
                    <a:p>
                      <a:pPr algn="ctr"/>
                      <a:r>
                        <a:rPr lang="en-US" sz="1400" b="1" dirty="0" smtClean="0"/>
                        <a:t>Combined</a:t>
                      </a:r>
                    </a:p>
                    <a:p>
                      <a:pPr algn="ctr"/>
                      <a:r>
                        <a:rPr lang="en-US" sz="1400" b="1" dirty="0" smtClean="0"/>
                        <a:t>Flexion / Extension</a:t>
                      </a:r>
                    </a:p>
                    <a:p>
                      <a:pPr algn="ctr"/>
                      <a:r>
                        <a:rPr lang="en-US" sz="1400" b="1" dirty="0" smtClean="0"/>
                        <a:t>(x-Axis Rotation)</a:t>
                      </a:r>
                    </a:p>
                  </a:txBody>
                  <a:tcPr/>
                </a:tc>
                <a:tc>
                  <a:txBody>
                    <a:bodyPr/>
                    <a:lstStyle/>
                    <a:p>
                      <a:pPr algn="ctr"/>
                      <a:r>
                        <a:rPr lang="en-US" sz="1400" b="1" dirty="0" smtClean="0"/>
                        <a:t>One side</a:t>
                      </a:r>
                    </a:p>
                    <a:p>
                      <a:pPr algn="ctr"/>
                      <a:r>
                        <a:rPr lang="en-US" sz="1400" b="1" dirty="0" smtClean="0"/>
                        <a:t>Lateral Bending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(y-Axis Rotation)</a:t>
                      </a:r>
                      <a:endParaRPr lang="en-IN" sz="1400" b="1" dirty="0" smtClean="0"/>
                    </a:p>
                    <a:p>
                      <a:pPr algn="ctr"/>
                      <a:endParaRPr lang="en-IN" sz="1400" b="1" dirty="0"/>
                    </a:p>
                  </a:txBody>
                  <a:tcPr/>
                </a:tc>
                <a:tc>
                  <a:txBody>
                    <a:bodyPr/>
                    <a:lstStyle/>
                    <a:p>
                      <a:pPr algn="ctr"/>
                      <a:r>
                        <a:rPr lang="en-US" sz="1400" b="1" dirty="0" smtClean="0"/>
                        <a:t>One side</a:t>
                      </a:r>
                    </a:p>
                    <a:p>
                      <a:pPr algn="ctr"/>
                      <a:r>
                        <a:rPr lang="en-US" sz="1400" b="1" dirty="0" smtClean="0"/>
                        <a:t>Axial Rotation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(z-Axis Rotation)</a:t>
                      </a:r>
                      <a:endParaRPr lang="en-IN" sz="1400" b="1" dirty="0" smtClean="0"/>
                    </a:p>
                    <a:p>
                      <a:pPr algn="ctr"/>
                      <a:endParaRPr lang="en-IN" sz="1400" b="1" dirty="0"/>
                    </a:p>
                  </a:txBody>
                  <a:tcPr/>
                </a:tc>
              </a:tr>
              <a:tr h="421613">
                <a:tc>
                  <a:txBody>
                    <a:bodyPr/>
                    <a:lstStyle/>
                    <a:p>
                      <a:r>
                        <a:rPr lang="en-US" b="1" u="sng" dirty="0" smtClean="0"/>
                        <a:t>UPPER</a:t>
                      </a:r>
                      <a:r>
                        <a:rPr lang="en-US" dirty="0" smtClean="0"/>
                        <a:t> </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421613">
                <a:tc>
                  <a:txBody>
                    <a:bodyPr/>
                    <a:lstStyle/>
                    <a:p>
                      <a:r>
                        <a:rPr lang="en-US" b="1" i="1" dirty="0" err="1" smtClean="0"/>
                        <a:t>Ocp</a:t>
                      </a:r>
                      <a:r>
                        <a:rPr lang="en-US" b="1" i="1" dirty="0" smtClean="0"/>
                        <a:t> – C 1</a:t>
                      </a:r>
                      <a:endParaRPr lang="en-IN" b="1" i="1" dirty="0"/>
                    </a:p>
                  </a:txBody>
                  <a:tcPr/>
                </a:tc>
                <a:tc>
                  <a:txBody>
                    <a:bodyPr/>
                    <a:lstStyle/>
                    <a:p>
                      <a:r>
                        <a:rPr lang="en-US" b="1" dirty="0" smtClean="0"/>
                        <a:t>13</a:t>
                      </a:r>
                      <a:endParaRPr lang="en-IN" b="1" dirty="0"/>
                    </a:p>
                  </a:txBody>
                  <a:tcPr/>
                </a:tc>
                <a:tc>
                  <a:txBody>
                    <a:bodyPr/>
                    <a:lstStyle/>
                    <a:p>
                      <a:r>
                        <a:rPr lang="en-US" b="1" dirty="0" smtClean="0"/>
                        <a:t>8</a:t>
                      </a:r>
                      <a:endParaRPr lang="en-IN" b="1" dirty="0"/>
                    </a:p>
                  </a:txBody>
                  <a:tcPr/>
                </a:tc>
                <a:tc>
                  <a:txBody>
                    <a:bodyPr/>
                    <a:lstStyle/>
                    <a:p>
                      <a:r>
                        <a:rPr lang="en-US" b="1" dirty="0" smtClean="0"/>
                        <a:t>0</a:t>
                      </a:r>
                      <a:endParaRPr lang="en-IN" b="1" dirty="0"/>
                    </a:p>
                  </a:txBody>
                  <a:tcPr/>
                </a:tc>
              </a:tr>
              <a:tr h="421613">
                <a:tc>
                  <a:txBody>
                    <a:bodyPr/>
                    <a:lstStyle/>
                    <a:p>
                      <a:r>
                        <a:rPr lang="en-US" b="1" i="1" dirty="0" smtClean="0"/>
                        <a:t>C 1   –  C 2</a:t>
                      </a:r>
                      <a:endParaRPr lang="en-IN" b="1" i="1" dirty="0"/>
                    </a:p>
                  </a:txBody>
                  <a:tcPr/>
                </a:tc>
                <a:tc>
                  <a:txBody>
                    <a:bodyPr/>
                    <a:lstStyle/>
                    <a:p>
                      <a:r>
                        <a:rPr lang="en-US" b="1" dirty="0" smtClean="0"/>
                        <a:t>10</a:t>
                      </a:r>
                      <a:endParaRPr lang="en-IN" b="1" dirty="0"/>
                    </a:p>
                  </a:txBody>
                  <a:tcPr/>
                </a:tc>
                <a:tc>
                  <a:txBody>
                    <a:bodyPr/>
                    <a:lstStyle/>
                    <a:p>
                      <a:r>
                        <a:rPr lang="en-US" b="1" dirty="0" smtClean="0"/>
                        <a:t>0</a:t>
                      </a:r>
                      <a:endParaRPr lang="en-IN" b="1" dirty="0"/>
                    </a:p>
                  </a:txBody>
                  <a:tcPr/>
                </a:tc>
                <a:tc>
                  <a:txBody>
                    <a:bodyPr/>
                    <a:lstStyle/>
                    <a:p>
                      <a:r>
                        <a:rPr lang="en-US" b="1" dirty="0" smtClean="0"/>
                        <a:t>47</a:t>
                      </a:r>
                      <a:endParaRPr lang="en-IN" b="1" dirty="0"/>
                    </a:p>
                  </a:txBody>
                  <a:tcPr/>
                </a:tc>
              </a:tr>
              <a:tr h="421613">
                <a:tc>
                  <a:txBody>
                    <a:bodyPr/>
                    <a:lstStyle/>
                    <a:p>
                      <a:r>
                        <a:rPr lang="en-US" b="1" i="1" dirty="0" smtClean="0"/>
                        <a:t>C 2   –  C 3</a:t>
                      </a:r>
                      <a:endParaRPr lang="en-IN" b="1" i="1" dirty="0"/>
                    </a:p>
                  </a:txBody>
                  <a:tcPr/>
                </a:tc>
                <a:tc>
                  <a:txBody>
                    <a:bodyPr/>
                    <a:lstStyle/>
                    <a:p>
                      <a:r>
                        <a:rPr lang="en-US" b="1" dirty="0" smtClean="0"/>
                        <a:t>10</a:t>
                      </a:r>
                      <a:endParaRPr lang="en-IN" b="1" dirty="0"/>
                    </a:p>
                  </a:txBody>
                  <a:tcPr/>
                </a:tc>
                <a:tc>
                  <a:txBody>
                    <a:bodyPr/>
                    <a:lstStyle/>
                    <a:p>
                      <a:r>
                        <a:rPr lang="en-US" b="1" dirty="0" smtClean="0"/>
                        <a:t>10</a:t>
                      </a:r>
                      <a:endParaRPr lang="en-IN" b="1" dirty="0"/>
                    </a:p>
                  </a:txBody>
                  <a:tcPr/>
                </a:tc>
                <a:tc>
                  <a:txBody>
                    <a:bodyPr/>
                    <a:lstStyle/>
                    <a:p>
                      <a:r>
                        <a:rPr lang="en-US" b="1" dirty="0" smtClean="0"/>
                        <a:t>3</a:t>
                      </a:r>
                      <a:endParaRPr lang="en-IN" b="1" dirty="0"/>
                    </a:p>
                  </a:txBody>
                  <a:tcPr/>
                </a:tc>
              </a:tr>
              <a:tr h="421613">
                <a:tc>
                  <a:txBody>
                    <a:bodyPr/>
                    <a:lstStyle/>
                    <a:p>
                      <a:r>
                        <a:rPr lang="en-US" b="1" u="sng" dirty="0" smtClean="0"/>
                        <a:t>MIDDLE</a:t>
                      </a:r>
                      <a:endParaRPr lang="en-IN" b="1" u="sng" dirty="0"/>
                    </a:p>
                  </a:txBody>
                  <a:tcPr/>
                </a:tc>
                <a:tc>
                  <a:txBody>
                    <a:bodyPr/>
                    <a:lstStyle/>
                    <a:p>
                      <a:endParaRPr lang="en-IN"/>
                    </a:p>
                  </a:txBody>
                  <a:tcPr/>
                </a:tc>
                <a:tc>
                  <a:txBody>
                    <a:bodyPr/>
                    <a:lstStyle/>
                    <a:p>
                      <a:endParaRPr lang="en-IN" dirty="0"/>
                    </a:p>
                  </a:txBody>
                  <a:tcPr/>
                </a:tc>
                <a:tc>
                  <a:txBody>
                    <a:bodyPr/>
                    <a:lstStyle/>
                    <a:p>
                      <a:endParaRPr lang="en-IN" dirty="0"/>
                    </a:p>
                  </a:txBody>
                  <a:tcPr/>
                </a:tc>
              </a:tr>
              <a:tr h="421613">
                <a:tc>
                  <a:txBody>
                    <a:bodyPr/>
                    <a:lstStyle/>
                    <a:p>
                      <a:r>
                        <a:rPr lang="en-US" b="1" i="1" dirty="0" smtClean="0"/>
                        <a:t>C 3 – C 4</a:t>
                      </a:r>
                      <a:endParaRPr lang="en-IN" b="1" i="1" dirty="0"/>
                    </a:p>
                  </a:txBody>
                  <a:tcPr/>
                </a:tc>
                <a:tc>
                  <a:txBody>
                    <a:bodyPr/>
                    <a:lstStyle/>
                    <a:p>
                      <a:r>
                        <a:rPr lang="en-US" b="1" dirty="0" smtClean="0"/>
                        <a:t>15</a:t>
                      </a:r>
                      <a:endParaRPr lang="en-IN" b="1" dirty="0"/>
                    </a:p>
                  </a:txBody>
                  <a:tcPr/>
                </a:tc>
                <a:tc>
                  <a:txBody>
                    <a:bodyPr/>
                    <a:lstStyle/>
                    <a:p>
                      <a:r>
                        <a:rPr lang="en-US" b="1" dirty="0" smtClean="0"/>
                        <a:t>11</a:t>
                      </a:r>
                      <a:endParaRPr lang="en-IN" b="1" dirty="0"/>
                    </a:p>
                  </a:txBody>
                  <a:tcPr/>
                </a:tc>
                <a:tc>
                  <a:txBody>
                    <a:bodyPr/>
                    <a:lstStyle/>
                    <a:p>
                      <a:r>
                        <a:rPr lang="en-US" b="1" dirty="0" smtClean="0"/>
                        <a:t>7</a:t>
                      </a:r>
                      <a:endParaRPr lang="en-IN" b="1" dirty="0"/>
                    </a:p>
                  </a:txBody>
                  <a:tcPr/>
                </a:tc>
              </a:tr>
              <a:tr h="421613">
                <a:tc>
                  <a:txBody>
                    <a:bodyPr/>
                    <a:lstStyle/>
                    <a:p>
                      <a:r>
                        <a:rPr lang="en-US" b="1" i="1" dirty="0" smtClean="0"/>
                        <a:t>C 4 – C 5</a:t>
                      </a:r>
                      <a:endParaRPr lang="en-IN" b="1" i="1" dirty="0"/>
                    </a:p>
                  </a:txBody>
                  <a:tcPr/>
                </a:tc>
                <a:tc>
                  <a:txBody>
                    <a:bodyPr/>
                    <a:lstStyle/>
                    <a:p>
                      <a:r>
                        <a:rPr lang="en-US" b="1" dirty="0" smtClean="0"/>
                        <a:t>20</a:t>
                      </a:r>
                      <a:endParaRPr lang="en-IN" b="1" dirty="0"/>
                    </a:p>
                  </a:txBody>
                  <a:tcPr/>
                </a:tc>
                <a:tc>
                  <a:txBody>
                    <a:bodyPr/>
                    <a:lstStyle/>
                    <a:p>
                      <a:r>
                        <a:rPr lang="en-US" b="1" dirty="0" smtClean="0"/>
                        <a:t>11</a:t>
                      </a:r>
                      <a:endParaRPr lang="en-IN" b="1" dirty="0"/>
                    </a:p>
                  </a:txBody>
                  <a:tcPr/>
                </a:tc>
                <a:tc>
                  <a:txBody>
                    <a:bodyPr/>
                    <a:lstStyle/>
                    <a:p>
                      <a:r>
                        <a:rPr lang="en-US" b="1" dirty="0" smtClean="0"/>
                        <a:t>7</a:t>
                      </a:r>
                      <a:endParaRPr lang="en-IN" b="1" dirty="0"/>
                    </a:p>
                  </a:txBody>
                  <a:tcPr/>
                </a:tc>
              </a:tr>
              <a:tr h="421613">
                <a:tc>
                  <a:txBody>
                    <a:bodyPr/>
                    <a:lstStyle/>
                    <a:p>
                      <a:r>
                        <a:rPr lang="en-US" b="1" i="1" dirty="0" smtClean="0"/>
                        <a:t>C 5 – C 6</a:t>
                      </a:r>
                      <a:endParaRPr lang="en-IN" b="1" i="1" dirty="0"/>
                    </a:p>
                  </a:txBody>
                  <a:tcPr/>
                </a:tc>
                <a:tc>
                  <a:txBody>
                    <a:bodyPr/>
                    <a:lstStyle/>
                    <a:p>
                      <a:r>
                        <a:rPr lang="en-US" b="1" dirty="0" smtClean="0"/>
                        <a:t>20</a:t>
                      </a:r>
                      <a:endParaRPr lang="en-IN" b="1" dirty="0"/>
                    </a:p>
                  </a:txBody>
                  <a:tcPr/>
                </a:tc>
                <a:tc>
                  <a:txBody>
                    <a:bodyPr/>
                    <a:lstStyle/>
                    <a:p>
                      <a:r>
                        <a:rPr lang="en-US" b="1" dirty="0" smtClean="0"/>
                        <a:t>8</a:t>
                      </a:r>
                      <a:endParaRPr lang="en-IN" b="1" dirty="0"/>
                    </a:p>
                  </a:txBody>
                  <a:tcPr/>
                </a:tc>
                <a:tc>
                  <a:txBody>
                    <a:bodyPr/>
                    <a:lstStyle/>
                    <a:p>
                      <a:r>
                        <a:rPr lang="en-US" b="1" dirty="0" smtClean="0"/>
                        <a:t>7</a:t>
                      </a:r>
                      <a:endParaRPr lang="en-IN" b="1" dirty="0"/>
                    </a:p>
                  </a:txBody>
                  <a:tcPr/>
                </a:tc>
              </a:tr>
              <a:tr h="421613">
                <a:tc>
                  <a:txBody>
                    <a:bodyPr/>
                    <a:lstStyle/>
                    <a:p>
                      <a:r>
                        <a:rPr lang="en-US" b="1" u="sng" dirty="0" smtClean="0"/>
                        <a:t>LOWER</a:t>
                      </a:r>
                      <a:endParaRPr lang="en-IN" b="1" u="sng"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r h="421613">
                <a:tc>
                  <a:txBody>
                    <a:bodyPr/>
                    <a:lstStyle/>
                    <a:p>
                      <a:r>
                        <a:rPr lang="en-US" b="1" i="1" dirty="0" smtClean="0"/>
                        <a:t>C 6 – C 7</a:t>
                      </a:r>
                      <a:endParaRPr lang="en-IN" b="1" i="1" dirty="0"/>
                    </a:p>
                  </a:txBody>
                  <a:tcPr/>
                </a:tc>
                <a:tc>
                  <a:txBody>
                    <a:bodyPr/>
                    <a:lstStyle/>
                    <a:p>
                      <a:r>
                        <a:rPr lang="en-US" b="1" dirty="0" smtClean="0"/>
                        <a:t>17</a:t>
                      </a:r>
                      <a:endParaRPr lang="en-IN" b="1" dirty="0"/>
                    </a:p>
                  </a:txBody>
                  <a:tcPr/>
                </a:tc>
                <a:tc>
                  <a:txBody>
                    <a:bodyPr/>
                    <a:lstStyle/>
                    <a:p>
                      <a:r>
                        <a:rPr lang="en-US" b="1" dirty="0" smtClean="0"/>
                        <a:t>7</a:t>
                      </a:r>
                      <a:endParaRPr lang="en-IN" b="1" dirty="0"/>
                    </a:p>
                  </a:txBody>
                  <a:tcPr/>
                </a:tc>
                <a:tc>
                  <a:txBody>
                    <a:bodyPr/>
                    <a:lstStyle/>
                    <a:p>
                      <a:r>
                        <a:rPr lang="en-US" b="1" dirty="0" smtClean="0"/>
                        <a:t>6</a:t>
                      </a:r>
                      <a:endParaRPr lang="en-IN" b="1" dirty="0"/>
                    </a:p>
                  </a:txBody>
                  <a:tcPr/>
                </a:tc>
              </a:tr>
              <a:tr h="421613">
                <a:tc>
                  <a:txBody>
                    <a:bodyPr/>
                    <a:lstStyle/>
                    <a:p>
                      <a:r>
                        <a:rPr lang="en-US" b="1" i="1" dirty="0" smtClean="0"/>
                        <a:t>C 7 – T 1</a:t>
                      </a:r>
                      <a:endParaRPr lang="en-IN" b="1" i="1" dirty="0"/>
                    </a:p>
                  </a:txBody>
                  <a:tcPr/>
                </a:tc>
                <a:tc>
                  <a:txBody>
                    <a:bodyPr/>
                    <a:lstStyle/>
                    <a:p>
                      <a:r>
                        <a:rPr lang="en-US" b="1" dirty="0" smtClean="0"/>
                        <a:t>9</a:t>
                      </a:r>
                      <a:endParaRPr lang="en-IN" b="1" dirty="0"/>
                    </a:p>
                  </a:txBody>
                  <a:tcPr/>
                </a:tc>
                <a:tc>
                  <a:txBody>
                    <a:bodyPr/>
                    <a:lstStyle/>
                    <a:p>
                      <a:r>
                        <a:rPr lang="en-US" b="1" dirty="0" smtClean="0"/>
                        <a:t>4</a:t>
                      </a:r>
                      <a:endParaRPr lang="en-IN" b="1" dirty="0"/>
                    </a:p>
                  </a:txBody>
                  <a:tcPr/>
                </a:tc>
                <a:tc>
                  <a:txBody>
                    <a:bodyPr/>
                    <a:lstStyle/>
                    <a:p>
                      <a:r>
                        <a:rPr lang="en-US" b="1" dirty="0" smtClean="0"/>
                        <a:t>2</a:t>
                      </a:r>
                      <a:endParaRPr lang="en-IN" b="1" dirty="0"/>
                    </a:p>
                  </a:txBody>
                  <a:tcPr/>
                </a:tc>
              </a:tr>
              <a:tr h="61359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 Source: From White and Panjabi</a:t>
                      </a:r>
                      <a:endParaRPr lang="en-IN" b="1" i="1" dirty="0" smtClean="0"/>
                    </a:p>
                    <a:p>
                      <a:endParaRPr lang="en-IN" b="1" i="1" dirty="0"/>
                    </a:p>
                  </a:txBody>
                  <a:tcPr/>
                </a:tc>
                <a:tc hMerge="1">
                  <a:txBody>
                    <a:bodyPr/>
                    <a:lstStyle/>
                    <a:p>
                      <a:endParaRPr lang="en-IN" b="1" dirty="0"/>
                    </a:p>
                  </a:txBody>
                  <a:tcPr/>
                </a:tc>
                <a:tc hMerge="1">
                  <a:txBody>
                    <a:bodyPr/>
                    <a:lstStyle/>
                    <a:p>
                      <a:endParaRPr lang="en-IN" b="1" dirty="0"/>
                    </a:p>
                  </a:txBody>
                  <a:tcPr/>
                </a:tc>
                <a:tc hMerge="1">
                  <a:txBody>
                    <a:bodyPr/>
                    <a:lstStyle/>
                    <a:p>
                      <a:endParaRPr lang="en-IN" b="1"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normAutofit/>
          </a:bodyPr>
          <a:lstStyle/>
          <a:p>
            <a:r>
              <a:rPr lang="en-US" sz="3200" b="1" u="sng" dirty="0" smtClean="0">
                <a:solidFill>
                  <a:srgbClr val="FFC000"/>
                </a:solidFill>
                <a:latin typeface="Arial Narrow" pitchFamily="34" charset="0"/>
              </a:rPr>
              <a:t>ATLANTOAXIAL INSTABILITY</a:t>
            </a:r>
            <a:endParaRPr lang="en-IN" sz="3200" dirty="0">
              <a:latin typeface="Arial Narrow" pitchFamily="34" charset="0"/>
            </a:endParaRPr>
          </a:p>
        </p:txBody>
      </p:sp>
      <p:sp>
        <p:nvSpPr>
          <p:cNvPr id="3" name="Content Placeholder 2"/>
          <p:cNvSpPr>
            <a:spLocks noGrp="1"/>
          </p:cNvSpPr>
          <p:nvPr>
            <p:ph idx="1"/>
          </p:nvPr>
        </p:nvSpPr>
        <p:spPr>
          <a:xfrm>
            <a:off x="142844" y="1000108"/>
            <a:ext cx="8858312" cy="5857892"/>
          </a:xfrm>
        </p:spPr>
        <p:txBody>
          <a:bodyPr>
            <a:normAutofit fontScale="70000" lnSpcReduction="20000"/>
          </a:bodyPr>
          <a:lstStyle/>
          <a:p>
            <a:endParaRPr lang="en-IN" dirty="0" smtClean="0"/>
          </a:p>
          <a:p>
            <a:pPr>
              <a:buNone/>
            </a:pPr>
            <a:r>
              <a:rPr lang="en-US" sz="4000" b="1" u="sng" dirty="0" smtClean="0">
                <a:solidFill>
                  <a:srgbClr val="FFFF00"/>
                </a:solidFill>
                <a:latin typeface="Arial Black" pitchFamily="34" charset="0"/>
              </a:rPr>
              <a:t>ATLANTOAXIAL SUBLUXATION</a:t>
            </a:r>
          </a:p>
          <a:p>
            <a:pPr>
              <a:buNone/>
            </a:pPr>
            <a:endParaRPr lang="en-IN" sz="4000" b="1" u="sng" dirty="0" smtClean="0">
              <a:solidFill>
                <a:srgbClr val="FFFF00"/>
              </a:solidFill>
              <a:latin typeface="Arial Black" pitchFamily="34" charset="0"/>
            </a:endParaRPr>
          </a:p>
          <a:p>
            <a:pPr algn="just"/>
            <a:r>
              <a:rPr lang="en-IN" b="1" dirty="0" smtClean="0">
                <a:latin typeface="Arial" pitchFamily="34" charset="0"/>
                <a:cs typeface="Arial" pitchFamily="34" charset="0"/>
              </a:rPr>
              <a:t>When flexion occurs without a lateral or rotatory component at the upper cervical level, it can cause an anterior dislocation at the atlantoaxial joint if the transverse ligament is disrupted. Because this joint is near the skull, shearing forces also play a part in the mechanism causing this injury, as the skull grinds the C1-C2 complex in flexion. Since the transverse ligament is the main stabilizing force of the atlantoaxial joint, this injury is unstable. Neurologic injury may occur from cord compression between the odontoid and posterior arch of C1.</a:t>
            </a:r>
          </a:p>
          <a:p>
            <a:pPr algn="just"/>
            <a:endParaRPr lang="en-IN" b="1" dirty="0" smtClean="0">
              <a:latin typeface="Arial" pitchFamily="34" charset="0"/>
              <a:cs typeface="Arial" pitchFamily="34" charset="0"/>
            </a:endParaRPr>
          </a:p>
          <a:p>
            <a:pPr algn="just"/>
            <a:r>
              <a:rPr lang="en-IN" b="1" dirty="0" err="1" smtClean="0">
                <a:latin typeface="Arial" pitchFamily="34" charset="0"/>
                <a:cs typeface="Arial" pitchFamily="34" charset="0"/>
              </a:rPr>
              <a:t>Radiographically</a:t>
            </a:r>
            <a:r>
              <a:rPr lang="en-IN" b="1" dirty="0" smtClean="0">
                <a:latin typeface="Arial" pitchFamily="34" charset="0"/>
                <a:cs typeface="Arial" pitchFamily="34" charset="0"/>
              </a:rPr>
              <a:t>, this injury is suspected if the pre dental space is more than 3.0 mm (4.5 mm in children); axial CT is used to confirm the diagnosis. These injuries may require fusion of C1 and C2 for definitive management.</a:t>
            </a:r>
          </a:p>
          <a:p>
            <a:endParaRPr lang="en-IN"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txBody>
          <a:bodyPr>
            <a:normAutofit/>
          </a:bodyPr>
          <a:lstStyle/>
          <a:p>
            <a:r>
              <a:rPr lang="en-US" sz="3200" b="1" u="sng" dirty="0" smtClean="0">
                <a:solidFill>
                  <a:srgbClr val="FFC000"/>
                </a:solidFill>
                <a:latin typeface="Arial Narrow" pitchFamily="34" charset="0"/>
              </a:rPr>
              <a:t>ATLANTOAXIAL INSTABILITY</a:t>
            </a:r>
            <a:endParaRPr lang="en-IN" sz="3200" dirty="0">
              <a:latin typeface="Arial Narrow" pitchFamily="34" charset="0"/>
            </a:endParaRPr>
          </a:p>
        </p:txBody>
      </p:sp>
      <p:sp>
        <p:nvSpPr>
          <p:cNvPr id="3" name="Content Placeholder 2"/>
          <p:cNvSpPr>
            <a:spLocks noGrp="1"/>
          </p:cNvSpPr>
          <p:nvPr>
            <p:ph idx="1"/>
          </p:nvPr>
        </p:nvSpPr>
        <p:spPr>
          <a:xfrm>
            <a:off x="214282" y="1357298"/>
            <a:ext cx="8786874" cy="5357850"/>
          </a:xfrm>
        </p:spPr>
        <p:txBody>
          <a:bodyPr>
            <a:normAutofit fontScale="85000" lnSpcReduction="20000"/>
          </a:bodyPr>
          <a:lstStyle/>
          <a:p>
            <a:pPr>
              <a:buNone/>
            </a:pPr>
            <a:r>
              <a:rPr lang="en-US" b="1" u="sng" dirty="0" smtClean="0">
                <a:solidFill>
                  <a:srgbClr val="FFFF00"/>
                </a:solidFill>
                <a:latin typeface="Arial Black" pitchFamily="34" charset="0"/>
              </a:rPr>
              <a:t>ATLANTOAXIAL DISLOCATION</a:t>
            </a:r>
            <a:endParaRPr lang="en-IN" b="1" u="sng" dirty="0" smtClean="0">
              <a:solidFill>
                <a:srgbClr val="FFFF00"/>
              </a:solidFill>
              <a:latin typeface="Arial Black" pitchFamily="34" charset="0"/>
            </a:endParaRPr>
          </a:p>
          <a:p>
            <a:endParaRPr lang="en-IN" dirty="0" smtClean="0"/>
          </a:p>
          <a:p>
            <a:pPr algn="just"/>
            <a:r>
              <a:rPr lang="en-IN" b="1" dirty="0" smtClean="0">
                <a:latin typeface="Arial" pitchFamily="34" charset="0"/>
                <a:cs typeface="Arial" pitchFamily="34" charset="0"/>
              </a:rPr>
              <a:t>When severe flexion or extension exists at the upper cervical level, </a:t>
            </a:r>
            <a:r>
              <a:rPr lang="en-IN" b="1" dirty="0" err="1" smtClean="0">
                <a:latin typeface="Arial" pitchFamily="34" charset="0"/>
                <a:cs typeface="Arial" pitchFamily="34" charset="0"/>
              </a:rPr>
              <a:t>atlanto</a:t>
            </a:r>
            <a:r>
              <a:rPr lang="en-IN" b="1" dirty="0" smtClean="0">
                <a:latin typeface="Arial" pitchFamily="34" charset="0"/>
                <a:cs typeface="Arial" pitchFamily="34" charset="0"/>
              </a:rPr>
              <a:t>-occipital dislocation may occur. </a:t>
            </a:r>
            <a:r>
              <a:rPr lang="en-IN" b="1" dirty="0" err="1" smtClean="0">
                <a:latin typeface="Arial" pitchFamily="34" charset="0"/>
                <a:cs typeface="Arial" pitchFamily="34" charset="0"/>
              </a:rPr>
              <a:t>Atlanto</a:t>
            </a:r>
            <a:r>
              <a:rPr lang="en-IN" b="1" dirty="0" smtClean="0">
                <a:latin typeface="Arial" pitchFamily="34" charset="0"/>
                <a:cs typeface="Arial" pitchFamily="34" charset="0"/>
              </a:rPr>
              <a:t>-occipital dislocation involves complete disruption of all </a:t>
            </a:r>
            <a:r>
              <a:rPr lang="en-IN" b="1" dirty="0" err="1" smtClean="0">
                <a:latin typeface="Arial" pitchFamily="34" charset="0"/>
                <a:cs typeface="Arial" pitchFamily="34" charset="0"/>
              </a:rPr>
              <a:t>ligamentous</a:t>
            </a:r>
            <a:r>
              <a:rPr lang="en-IN" b="1" dirty="0" smtClean="0">
                <a:latin typeface="Arial" pitchFamily="34" charset="0"/>
                <a:cs typeface="Arial" pitchFamily="34" charset="0"/>
              </a:rPr>
              <a:t> relationships between the occiput and the atlas. Death usually occurs immediately from stretching of the brainstem, which causes respiratory arrest.</a:t>
            </a:r>
          </a:p>
          <a:p>
            <a:pPr algn="just"/>
            <a:endParaRPr lang="en-IN" b="1" dirty="0" smtClean="0">
              <a:latin typeface="Arial" pitchFamily="34" charset="0"/>
              <a:cs typeface="Arial" pitchFamily="34" charset="0"/>
            </a:endParaRPr>
          </a:p>
          <a:p>
            <a:pPr algn="just"/>
            <a:r>
              <a:rPr lang="en-IN" b="1" dirty="0" err="1" smtClean="0">
                <a:latin typeface="Arial" pitchFamily="34" charset="0"/>
                <a:cs typeface="Arial" pitchFamily="34" charset="0"/>
              </a:rPr>
              <a:t>Radiographically</a:t>
            </a:r>
            <a:r>
              <a:rPr lang="en-IN" b="1" dirty="0" smtClean="0">
                <a:latin typeface="Arial" pitchFamily="34" charset="0"/>
                <a:cs typeface="Arial" pitchFamily="34" charset="0"/>
              </a:rPr>
              <a:t>, disassociation between the base of the occiput and the arch of C1 is seen. Cervical traction is absolutely contraindicated, since further stretching of the brainstem can occur.</a:t>
            </a:r>
          </a:p>
          <a:p>
            <a:endParaRPr lang="en-IN"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normAutofit/>
          </a:bodyPr>
          <a:lstStyle/>
          <a:p>
            <a:r>
              <a:rPr lang="en-US" sz="3600" b="1" u="sng" dirty="0" smtClean="0">
                <a:solidFill>
                  <a:srgbClr val="FFC000"/>
                </a:solidFill>
                <a:latin typeface="Arial Narrow" pitchFamily="34" charset="0"/>
              </a:rPr>
              <a:t>ROTATORY SUBLUXATIONS</a:t>
            </a:r>
            <a:endParaRPr lang="en-IN" sz="3600" b="1" u="sng" dirty="0">
              <a:solidFill>
                <a:srgbClr val="FFC000"/>
              </a:solidFill>
              <a:latin typeface="Arial Narrow" pitchFamily="34" charset="0"/>
            </a:endParaRPr>
          </a:p>
        </p:txBody>
      </p:sp>
      <p:sp>
        <p:nvSpPr>
          <p:cNvPr id="3" name="Content Placeholder 2"/>
          <p:cNvSpPr>
            <a:spLocks noGrp="1"/>
          </p:cNvSpPr>
          <p:nvPr>
            <p:ph idx="1"/>
          </p:nvPr>
        </p:nvSpPr>
        <p:spPr>
          <a:xfrm>
            <a:off x="0" y="1285860"/>
            <a:ext cx="9286908" cy="5429288"/>
          </a:xfrm>
        </p:spPr>
        <p:txBody>
          <a:bodyPr/>
          <a:lstStyle/>
          <a:p>
            <a:pPr>
              <a:buNone/>
            </a:pPr>
            <a:r>
              <a:rPr lang="en-US" sz="2800" b="1" dirty="0" smtClean="0">
                <a:solidFill>
                  <a:srgbClr val="FFFF00"/>
                </a:solidFill>
                <a:latin typeface="Arial" pitchFamily="34" charset="0"/>
                <a:cs typeface="Arial" pitchFamily="34" charset="0"/>
              </a:rPr>
              <a:t>Far more common in children than in adults.</a:t>
            </a:r>
          </a:p>
          <a:p>
            <a:pPr>
              <a:buNone/>
            </a:pPr>
            <a:endParaRPr lang="en-US" sz="2400" u="sng" dirty="0" smtClean="0">
              <a:solidFill>
                <a:srgbClr val="FFFF00"/>
              </a:solidFill>
              <a:latin typeface="Arial Black" pitchFamily="34" charset="0"/>
            </a:endParaRPr>
          </a:p>
          <a:p>
            <a:pPr>
              <a:buNone/>
            </a:pPr>
            <a:r>
              <a:rPr lang="en-US" sz="2400" u="sng" dirty="0" smtClean="0">
                <a:solidFill>
                  <a:srgbClr val="FFFF00"/>
                </a:solidFill>
                <a:latin typeface="Arial Black" pitchFamily="34" charset="0"/>
              </a:rPr>
              <a:t>SUBGROUPS</a:t>
            </a:r>
          </a:p>
          <a:p>
            <a:pPr>
              <a:buNone/>
            </a:pPr>
            <a:r>
              <a:rPr lang="en-US" sz="2400" b="1" dirty="0" smtClean="0">
                <a:latin typeface="Arial" pitchFamily="34" charset="0"/>
                <a:cs typeface="Arial" pitchFamily="34" charset="0"/>
              </a:rPr>
              <a:t>    (based on whether there is integrity of the transverse ligament)</a:t>
            </a:r>
          </a:p>
          <a:p>
            <a:pPr>
              <a:buNone/>
            </a:pPr>
            <a:endParaRPr lang="en-US" sz="2400" b="1" u="sng" dirty="0" smtClean="0">
              <a:latin typeface="Arial" pitchFamily="34" charset="0"/>
              <a:cs typeface="Arial" pitchFamily="34" charset="0"/>
            </a:endParaRPr>
          </a:p>
          <a:p>
            <a:pPr algn="just">
              <a:buFont typeface="Wingdings" pitchFamily="2" charset="2"/>
              <a:buChar char="q"/>
            </a:pPr>
            <a:r>
              <a:rPr lang="en-US" sz="2400" b="1" u="sng" dirty="0" smtClean="0">
                <a:latin typeface="Arial" pitchFamily="34" charset="0"/>
                <a:cs typeface="Arial" pitchFamily="34" charset="0"/>
              </a:rPr>
              <a:t>TYPE I</a:t>
            </a:r>
            <a:r>
              <a:rPr lang="en-US" sz="2400" b="1" dirty="0" smtClean="0">
                <a:latin typeface="Arial" pitchFamily="34" charset="0"/>
                <a:cs typeface="Arial" pitchFamily="34" charset="0"/>
              </a:rPr>
              <a:t> – most common type. Transverse ligament is intact, &amp; there is no anterior displacement of the atlas.</a:t>
            </a:r>
          </a:p>
          <a:p>
            <a:pPr algn="just">
              <a:buFont typeface="Wingdings" pitchFamily="2" charset="2"/>
              <a:buChar char="q"/>
            </a:pPr>
            <a:endParaRPr lang="en-US" sz="2400" b="1" dirty="0" smtClean="0">
              <a:latin typeface="Arial" pitchFamily="34" charset="0"/>
              <a:cs typeface="Arial" pitchFamily="34" charset="0"/>
            </a:endParaRPr>
          </a:p>
          <a:p>
            <a:pPr algn="just">
              <a:buFont typeface="Wingdings" pitchFamily="2" charset="2"/>
              <a:buChar char="q"/>
            </a:pPr>
            <a:r>
              <a:rPr lang="en-US" sz="2400" b="1" u="sng" dirty="0" smtClean="0">
                <a:latin typeface="Arial" pitchFamily="34" charset="0"/>
                <a:cs typeface="Arial" pitchFamily="34" charset="0"/>
              </a:rPr>
              <a:t>TYPE II</a:t>
            </a:r>
            <a:r>
              <a:rPr lang="en-US" sz="2400" b="1" dirty="0" smtClean="0">
                <a:latin typeface="Arial" pitchFamily="34" charset="0"/>
                <a:cs typeface="Arial" pitchFamily="34" charset="0"/>
              </a:rPr>
              <a:t> – rupture of transverse ligament with anterior translation of the anterior arch of the atlas up to 5 mm from the dens. Atlas rotation exceeds 35</a:t>
            </a:r>
            <a:r>
              <a:rPr lang="en-US" sz="2400" b="1" dirty="0" smtClean="0">
                <a:latin typeface="Calibri"/>
                <a:cs typeface="Arial" pitchFamily="34" charset="0"/>
              </a:rPr>
              <a:t>⁰.</a:t>
            </a:r>
            <a:endParaRPr lang="en-US" sz="2400" b="1" u="sng"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txBody>
          <a:bodyPr>
            <a:normAutofit/>
          </a:bodyPr>
          <a:lstStyle/>
          <a:p>
            <a:r>
              <a:rPr lang="en-US" sz="3600" b="1" u="sng" dirty="0" smtClean="0">
                <a:solidFill>
                  <a:srgbClr val="FFC000"/>
                </a:solidFill>
                <a:latin typeface="Arial Narrow" pitchFamily="34" charset="0"/>
              </a:rPr>
              <a:t>ROTATORY SUBLUXATIONS</a:t>
            </a:r>
            <a:endParaRPr lang="en-IN" sz="3600" b="1" u="sng" dirty="0">
              <a:solidFill>
                <a:srgbClr val="FFC000"/>
              </a:solidFill>
              <a:latin typeface="Arial Narrow" pitchFamily="34" charset="0"/>
            </a:endParaRPr>
          </a:p>
        </p:txBody>
      </p:sp>
      <p:sp>
        <p:nvSpPr>
          <p:cNvPr id="3" name="Content Placeholder 2"/>
          <p:cNvSpPr>
            <a:spLocks noGrp="1"/>
          </p:cNvSpPr>
          <p:nvPr>
            <p:ph idx="1"/>
          </p:nvPr>
        </p:nvSpPr>
        <p:spPr>
          <a:xfrm>
            <a:off x="0" y="1285860"/>
            <a:ext cx="9001156" cy="5429288"/>
          </a:xfrm>
        </p:spPr>
        <p:txBody>
          <a:bodyPr/>
          <a:lstStyle/>
          <a:p>
            <a:pPr>
              <a:buNone/>
            </a:pPr>
            <a:r>
              <a:rPr lang="en-US" sz="2400" u="sng" dirty="0" smtClean="0">
                <a:solidFill>
                  <a:srgbClr val="FFFF00"/>
                </a:solidFill>
                <a:latin typeface="Arial Black" pitchFamily="34" charset="0"/>
              </a:rPr>
              <a:t>SUBGROUPS</a:t>
            </a:r>
          </a:p>
          <a:p>
            <a:pPr>
              <a:buNone/>
            </a:pPr>
            <a:r>
              <a:rPr lang="en-US" sz="2400" b="1" dirty="0" smtClean="0">
                <a:latin typeface="Arial" pitchFamily="34" charset="0"/>
                <a:cs typeface="Arial" pitchFamily="34" charset="0"/>
              </a:rPr>
              <a:t>    </a:t>
            </a:r>
            <a:endParaRPr lang="en-US" sz="2400" b="1" u="sng" dirty="0" smtClean="0">
              <a:latin typeface="Arial" pitchFamily="34" charset="0"/>
              <a:cs typeface="Arial" pitchFamily="34" charset="0"/>
            </a:endParaRPr>
          </a:p>
          <a:p>
            <a:pPr algn="just">
              <a:buFont typeface="Wingdings" pitchFamily="2" charset="2"/>
              <a:buChar char="q"/>
            </a:pPr>
            <a:r>
              <a:rPr lang="en-US" sz="2400" b="1" u="sng" dirty="0" smtClean="0">
                <a:latin typeface="Arial" pitchFamily="34" charset="0"/>
                <a:cs typeface="Arial" pitchFamily="34" charset="0"/>
              </a:rPr>
              <a:t>TYPE III</a:t>
            </a:r>
            <a:r>
              <a:rPr lang="en-US" sz="2400" b="1" dirty="0" smtClean="0">
                <a:latin typeface="Arial" pitchFamily="34" charset="0"/>
                <a:cs typeface="Arial" pitchFamily="34" charset="0"/>
              </a:rPr>
              <a:t> – rupture of both transverse ligaments &amp; </a:t>
            </a:r>
            <a:r>
              <a:rPr lang="en-US" sz="2400" b="1" dirty="0" err="1" smtClean="0">
                <a:latin typeface="Arial" pitchFamily="34" charset="0"/>
                <a:cs typeface="Arial" pitchFamily="34" charset="0"/>
              </a:rPr>
              <a:t>alar</a:t>
            </a:r>
            <a:r>
              <a:rPr lang="en-US" sz="2400" b="1" dirty="0" smtClean="0">
                <a:latin typeface="Arial" pitchFamily="34" charset="0"/>
                <a:cs typeface="Arial" pitchFamily="34" charset="0"/>
              </a:rPr>
              <a:t> ligaments with rotation of greater than 40</a:t>
            </a:r>
            <a:r>
              <a:rPr lang="en-US" sz="2400" b="1" dirty="0" smtClean="0">
                <a:latin typeface="Calibri"/>
                <a:cs typeface="Arial" pitchFamily="34" charset="0"/>
              </a:rPr>
              <a:t> ⁰, &amp; anterior translation of the atlas relative to the dens of more than 5 mm.</a:t>
            </a:r>
          </a:p>
          <a:p>
            <a:pPr algn="just">
              <a:buFont typeface="Wingdings" pitchFamily="2" charset="2"/>
              <a:buChar char="q"/>
            </a:pPr>
            <a:endParaRPr lang="en-US" sz="2400" b="1" dirty="0" smtClean="0">
              <a:latin typeface="Calibri"/>
              <a:cs typeface="Arial" pitchFamily="34" charset="0"/>
            </a:endParaRPr>
          </a:p>
          <a:p>
            <a:pPr algn="just">
              <a:buFont typeface="Wingdings" pitchFamily="2" charset="2"/>
              <a:buChar char="q"/>
            </a:pPr>
            <a:endParaRPr lang="en-US" sz="2400" b="1" dirty="0" smtClean="0">
              <a:latin typeface="Arial" pitchFamily="34" charset="0"/>
              <a:cs typeface="Arial" pitchFamily="34" charset="0"/>
            </a:endParaRPr>
          </a:p>
          <a:p>
            <a:pPr algn="just">
              <a:buFont typeface="Wingdings" pitchFamily="2" charset="2"/>
              <a:buChar char="q"/>
            </a:pPr>
            <a:r>
              <a:rPr lang="en-US" sz="2400" b="1" u="sng" dirty="0" smtClean="0">
                <a:latin typeface="Arial" pitchFamily="34" charset="0"/>
                <a:cs typeface="Arial" pitchFamily="34" charset="0"/>
              </a:rPr>
              <a:t>TYPE IV </a:t>
            </a:r>
            <a:r>
              <a:rPr lang="en-US" sz="2400" b="1" dirty="0" smtClean="0">
                <a:latin typeface="Arial" pitchFamily="34" charset="0"/>
                <a:cs typeface="Arial" pitchFamily="34" charset="0"/>
              </a:rPr>
              <a:t>– rare lesion with </a:t>
            </a:r>
            <a:r>
              <a:rPr lang="en-US" sz="2400" b="1" dirty="0" err="1" smtClean="0">
                <a:latin typeface="Arial" pitchFamily="34" charset="0"/>
                <a:cs typeface="Arial" pitchFamily="34" charset="0"/>
              </a:rPr>
              <a:t>retrodisplacement</a:t>
            </a:r>
            <a:r>
              <a:rPr lang="en-US" sz="2400" b="1" dirty="0" smtClean="0">
                <a:latin typeface="Arial" pitchFamily="34" charset="0"/>
                <a:cs typeface="Arial" pitchFamily="34" charset="0"/>
              </a:rPr>
              <a:t> of the atlas relative to the axis.</a:t>
            </a:r>
            <a:endParaRPr lang="en-IN" sz="2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normAutofit/>
          </a:bodyPr>
          <a:lstStyle/>
          <a:p>
            <a:r>
              <a:rPr lang="en-US" sz="3200" b="1" u="sng" dirty="0" smtClean="0">
                <a:solidFill>
                  <a:srgbClr val="FFC000"/>
                </a:solidFill>
                <a:latin typeface="Arial Narrow" pitchFamily="34" charset="0"/>
              </a:rPr>
              <a:t>ODONTOID FRACTURES</a:t>
            </a:r>
            <a:endParaRPr lang="en-IN" sz="3200" b="1" u="sng" dirty="0">
              <a:solidFill>
                <a:srgbClr val="FFC000"/>
              </a:solidFill>
              <a:latin typeface="Arial Narrow" pitchFamily="34" charset="0"/>
            </a:endParaRPr>
          </a:p>
        </p:txBody>
      </p:sp>
      <p:sp>
        <p:nvSpPr>
          <p:cNvPr id="3" name="Content Placeholder 2"/>
          <p:cNvSpPr>
            <a:spLocks noGrp="1"/>
          </p:cNvSpPr>
          <p:nvPr>
            <p:ph idx="1"/>
          </p:nvPr>
        </p:nvSpPr>
        <p:spPr>
          <a:xfrm>
            <a:off x="214282" y="1071546"/>
            <a:ext cx="8786874" cy="5786454"/>
          </a:xfrm>
        </p:spPr>
        <p:txBody>
          <a:bodyPr/>
          <a:lstStyle/>
          <a:p>
            <a:pPr>
              <a:buNone/>
            </a:pPr>
            <a:r>
              <a:rPr lang="en-US" dirty="0" smtClean="0"/>
              <a:t>    </a:t>
            </a:r>
            <a:r>
              <a:rPr lang="en-US" b="1" dirty="0" smtClean="0">
                <a:latin typeface="Arial" pitchFamily="34" charset="0"/>
                <a:cs typeface="Arial" pitchFamily="34" charset="0"/>
              </a:rPr>
              <a:t>Injuries to the axis comprise up to 17 % of cervical spine injuries.</a:t>
            </a:r>
          </a:p>
          <a:p>
            <a:pPr>
              <a:buNone/>
            </a:pPr>
            <a:endParaRPr lang="en-US" dirty="0" smtClean="0"/>
          </a:p>
          <a:p>
            <a:pPr>
              <a:buNone/>
            </a:pPr>
            <a:r>
              <a:rPr lang="en-US" b="1" u="sng" dirty="0" smtClean="0">
                <a:solidFill>
                  <a:srgbClr val="FFFF00"/>
                </a:solidFill>
              </a:rPr>
              <a:t>CLASSIFICATION</a:t>
            </a:r>
            <a:r>
              <a:rPr lang="en-US" dirty="0" smtClean="0">
                <a:solidFill>
                  <a:srgbClr val="FFFF00"/>
                </a:solidFill>
              </a:rPr>
              <a:t>  </a:t>
            </a:r>
            <a:r>
              <a:rPr lang="en-US" b="1" i="1" dirty="0" smtClean="0">
                <a:solidFill>
                  <a:srgbClr val="FFFF00"/>
                </a:solidFill>
                <a:latin typeface="Arial" pitchFamily="34" charset="0"/>
                <a:cs typeface="Arial" pitchFamily="34" charset="0"/>
              </a:rPr>
              <a:t>(Anderson &amp; </a:t>
            </a:r>
            <a:r>
              <a:rPr lang="en-US" b="1" i="1" dirty="0" err="1" smtClean="0">
                <a:solidFill>
                  <a:srgbClr val="FFFF00"/>
                </a:solidFill>
                <a:latin typeface="Arial" pitchFamily="34" charset="0"/>
                <a:cs typeface="Arial" pitchFamily="34" charset="0"/>
              </a:rPr>
              <a:t>D’Alonzo</a:t>
            </a:r>
            <a:r>
              <a:rPr lang="en-US" b="1" i="1" dirty="0" smtClean="0">
                <a:solidFill>
                  <a:srgbClr val="FFFF00"/>
                </a:solidFill>
                <a:latin typeface="Arial" pitchFamily="34" charset="0"/>
                <a:cs typeface="Arial" pitchFamily="34" charset="0"/>
              </a:rPr>
              <a:t>, 1974)</a:t>
            </a:r>
          </a:p>
          <a:p>
            <a:pPr marL="521208" indent="-457200">
              <a:buAutoNum type="arabicPeriod"/>
            </a:pPr>
            <a:r>
              <a:rPr lang="en-US" sz="2400" b="1" u="sng" dirty="0" smtClean="0">
                <a:latin typeface="Arial" pitchFamily="34" charset="0"/>
                <a:cs typeface="Arial" pitchFamily="34" charset="0"/>
              </a:rPr>
              <a:t>TYPE I</a:t>
            </a:r>
            <a:r>
              <a:rPr lang="en-US" sz="2400" b="1" dirty="0" smtClean="0">
                <a:latin typeface="Arial" pitchFamily="34" charset="0"/>
                <a:cs typeface="Arial" pitchFamily="34" charset="0"/>
              </a:rPr>
              <a:t> : rarest of odontoid fractures &amp; involve the tip of the odontoid process above the </a:t>
            </a:r>
            <a:r>
              <a:rPr lang="en-US" sz="2400" b="1" dirty="0" err="1" smtClean="0">
                <a:latin typeface="Arial" pitchFamily="34" charset="0"/>
                <a:cs typeface="Arial" pitchFamily="34" charset="0"/>
              </a:rPr>
              <a:t>synchondrosis</a:t>
            </a:r>
            <a:r>
              <a:rPr lang="en-US" sz="2400" b="1" dirty="0" smtClean="0">
                <a:latin typeface="Arial" pitchFamily="34" charset="0"/>
                <a:cs typeface="Arial" pitchFamily="34" charset="0"/>
              </a:rPr>
              <a:t>. They are generally stable &amp; have a very low incidence of osseous non union.</a:t>
            </a:r>
          </a:p>
          <a:p>
            <a:pPr marL="521208" indent="-457200">
              <a:buAutoNum type="arabicPeriod"/>
            </a:pPr>
            <a:r>
              <a:rPr lang="en-US" sz="2400" b="1" u="sng" dirty="0" smtClean="0">
                <a:latin typeface="Arial" pitchFamily="34" charset="0"/>
                <a:cs typeface="Arial" pitchFamily="34" charset="0"/>
              </a:rPr>
              <a:t>TYPE II</a:t>
            </a:r>
            <a:r>
              <a:rPr lang="en-US" sz="2400" b="1" dirty="0" smtClean="0">
                <a:latin typeface="Arial" pitchFamily="34" charset="0"/>
                <a:cs typeface="Arial" pitchFamily="34" charset="0"/>
              </a:rPr>
              <a:t> : common &amp; involve the </a:t>
            </a:r>
            <a:r>
              <a:rPr lang="en-US" sz="2400" b="1" dirty="0" err="1" smtClean="0">
                <a:latin typeface="Arial" pitchFamily="34" charset="0"/>
                <a:cs typeface="Arial" pitchFamily="34" charset="0"/>
              </a:rPr>
              <a:t>synchondrosis</a:t>
            </a:r>
            <a:r>
              <a:rPr lang="en-US" sz="2400" b="1" dirty="0" smtClean="0">
                <a:latin typeface="Arial" pitchFamily="34" charset="0"/>
                <a:cs typeface="Arial" pitchFamily="34" charset="0"/>
              </a:rPr>
              <a:t> where the dens fuses with the body of C2. It is thought to disrupt the blood supply to the dens &amp; leaves a small surface area for fracture healing. Non union rate range from 9 to 100%.</a:t>
            </a:r>
            <a:endParaRPr lang="en-IN" sz="2400" b="1" u="sng"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FFC000"/>
                </a:solidFill>
                <a:latin typeface="Arial Narrow" pitchFamily="34" charset="0"/>
              </a:rPr>
              <a:t>ODONTOID FRACTURES</a:t>
            </a:r>
            <a:endParaRPr lang="en-IN" sz="3200" dirty="0"/>
          </a:p>
        </p:txBody>
      </p:sp>
      <p:sp>
        <p:nvSpPr>
          <p:cNvPr id="3" name="Content Placeholder 2"/>
          <p:cNvSpPr>
            <a:spLocks noGrp="1"/>
          </p:cNvSpPr>
          <p:nvPr>
            <p:ph idx="1"/>
          </p:nvPr>
        </p:nvSpPr>
        <p:spPr>
          <a:xfrm>
            <a:off x="142844" y="1882808"/>
            <a:ext cx="8786874" cy="4572000"/>
          </a:xfrm>
        </p:spPr>
        <p:txBody>
          <a:bodyPr/>
          <a:lstStyle/>
          <a:p>
            <a:pPr>
              <a:buNone/>
            </a:pPr>
            <a:r>
              <a:rPr lang="en-US" b="1" u="sng" dirty="0" smtClean="0">
                <a:solidFill>
                  <a:srgbClr val="FFFF00"/>
                </a:solidFill>
              </a:rPr>
              <a:t>CLASSIFICATION</a:t>
            </a:r>
            <a:r>
              <a:rPr lang="en-US" dirty="0" smtClean="0">
                <a:solidFill>
                  <a:srgbClr val="FFFF00"/>
                </a:solidFill>
              </a:rPr>
              <a:t>  </a:t>
            </a:r>
            <a:r>
              <a:rPr lang="en-US" b="1" i="1" dirty="0" smtClean="0">
                <a:solidFill>
                  <a:srgbClr val="FFFF00"/>
                </a:solidFill>
                <a:latin typeface="Arial" pitchFamily="34" charset="0"/>
                <a:cs typeface="Arial" pitchFamily="34" charset="0"/>
              </a:rPr>
              <a:t>(Anderson &amp; </a:t>
            </a:r>
            <a:r>
              <a:rPr lang="en-US" b="1" i="1" dirty="0" err="1" smtClean="0">
                <a:solidFill>
                  <a:srgbClr val="FFFF00"/>
                </a:solidFill>
                <a:latin typeface="Arial" pitchFamily="34" charset="0"/>
                <a:cs typeface="Arial" pitchFamily="34" charset="0"/>
              </a:rPr>
              <a:t>D’Alonzo</a:t>
            </a:r>
            <a:r>
              <a:rPr lang="en-US" b="1" i="1" dirty="0" smtClean="0">
                <a:solidFill>
                  <a:srgbClr val="FFFF00"/>
                </a:solidFill>
                <a:latin typeface="Arial" pitchFamily="34" charset="0"/>
                <a:cs typeface="Arial" pitchFamily="34" charset="0"/>
              </a:rPr>
              <a:t>, 1974)</a:t>
            </a:r>
          </a:p>
          <a:p>
            <a:pPr>
              <a:buNone/>
            </a:pPr>
            <a:endParaRPr lang="en-US" b="1" i="1" dirty="0" smtClean="0">
              <a:solidFill>
                <a:srgbClr val="FFFF00"/>
              </a:solidFill>
              <a:latin typeface="Arial" pitchFamily="34" charset="0"/>
              <a:cs typeface="Arial" pitchFamily="34" charset="0"/>
            </a:endParaRPr>
          </a:p>
          <a:p>
            <a:pPr lvl="0">
              <a:buNone/>
            </a:pPr>
            <a:r>
              <a:rPr lang="en-US" sz="2400" dirty="0" smtClean="0">
                <a:solidFill>
                  <a:schemeClr val="accent3">
                    <a:lumMod val="60000"/>
                    <a:lumOff val="40000"/>
                  </a:schemeClr>
                </a:solidFill>
                <a:latin typeface="Arial" pitchFamily="34" charset="0"/>
                <a:cs typeface="Arial" pitchFamily="34" charset="0"/>
              </a:rPr>
              <a:t>3. </a:t>
            </a:r>
            <a:r>
              <a:rPr lang="en-US" sz="2400" b="1" u="sng" dirty="0" smtClean="0">
                <a:latin typeface="Arial" pitchFamily="34" charset="0"/>
                <a:cs typeface="Arial" pitchFamily="34" charset="0"/>
              </a:rPr>
              <a:t>TYPE III</a:t>
            </a:r>
            <a:r>
              <a:rPr lang="en-US" sz="2400" b="1" dirty="0" smtClean="0">
                <a:latin typeface="Arial" pitchFamily="34" charset="0"/>
                <a:cs typeface="Arial" pitchFamily="34" charset="0"/>
              </a:rPr>
              <a:t> : includes fractures that extends into the body of the axis.</a:t>
            </a:r>
            <a:r>
              <a:rPr lang="en-IN" sz="2400" dirty="0" smtClean="0"/>
              <a:t> </a:t>
            </a:r>
            <a:r>
              <a:rPr lang="en-IN" sz="2400" b="1" dirty="0" err="1" smtClean="0">
                <a:latin typeface="Arial" pitchFamily="34" charset="0"/>
                <a:cs typeface="Arial" pitchFamily="34" charset="0"/>
              </a:rPr>
              <a:t>Nonunion</a:t>
            </a:r>
            <a:r>
              <a:rPr lang="en-IN" sz="2400" b="1" dirty="0" smtClean="0">
                <a:latin typeface="Arial" pitchFamily="34" charset="0"/>
                <a:cs typeface="Arial" pitchFamily="34" charset="0"/>
              </a:rPr>
              <a:t> is not a major problem with these injuries because of a good blood supply and the greater amount of </a:t>
            </a:r>
            <a:r>
              <a:rPr lang="en-IN" sz="2400" b="1" dirty="0" err="1" smtClean="0">
                <a:latin typeface="Arial" pitchFamily="34" charset="0"/>
                <a:cs typeface="Arial" pitchFamily="34" charset="0"/>
              </a:rPr>
              <a:t>cancellous</a:t>
            </a:r>
            <a:r>
              <a:rPr lang="en-IN" sz="2400" b="1" dirty="0" smtClean="0">
                <a:latin typeface="Arial" pitchFamily="34" charset="0"/>
                <a:cs typeface="Arial" pitchFamily="34" charset="0"/>
              </a:rPr>
              <a:t> bone.</a:t>
            </a:r>
          </a:p>
          <a:p>
            <a:pPr>
              <a:buNone/>
            </a:pPr>
            <a:endParaRPr lang="en-US" sz="2400" b="1" dirty="0" smtClean="0">
              <a:latin typeface="Arial" pitchFamily="34" charset="0"/>
              <a:cs typeface="Arial" pitchFamily="34" charset="0"/>
            </a:endParaRPr>
          </a:p>
          <a:p>
            <a:pPr marL="521208" indent="-457200">
              <a:buNone/>
            </a:pPr>
            <a:r>
              <a:rPr lang="en-US" sz="2400" b="1" dirty="0" smtClean="0">
                <a:latin typeface="Arial" pitchFamily="34" charset="0"/>
                <a:cs typeface="Arial" pitchFamily="34" charset="0"/>
              </a:rPr>
              <a:t>                                   ( Fig: 6)</a:t>
            </a:r>
            <a:endParaRPr lang="en-IN"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929718" cy="1452236"/>
          </a:xfrm>
        </p:spPr>
        <p:txBody>
          <a:bodyPr>
            <a:normAutofit fontScale="90000"/>
          </a:bodyPr>
          <a:lstStyle/>
          <a:p>
            <a:r>
              <a:rPr lang="en-IN" b="1" u="sng" dirty="0" smtClean="0">
                <a:solidFill>
                  <a:schemeClr val="accent3">
                    <a:lumMod val="60000"/>
                    <a:lumOff val="40000"/>
                  </a:schemeClr>
                </a:solidFill>
              </a:rPr>
              <a:t>SCIWORA Syndrome</a:t>
            </a:r>
            <a:r>
              <a:rPr lang="en-IN" b="1" dirty="0" smtClean="0">
                <a:solidFill>
                  <a:schemeClr val="accent3">
                    <a:lumMod val="60000"/>
                    <a:lumOff val="40000"/>
                  </a:schemeClr>
                </a:solidFill>
              </a:rPr>
              <a:t> (Spinal Cord Injury w/o Radiologic Abnormality)</a:t>
            </a:r>
            <a:r>
              <a:rPr lang="en-IN" b="1" dirty="0" smtClean="0"/>
              <a:t/>
            </a:r>
            <a:br>
              <a:rPr lang="en-IN" b="1" dirty="0" smtClean="0"/>
            </a:br>
            <a:endParaRPr lang="en-IN" dirty="0"/>
          </a:p>
        </p:txBody>
      </p:sp>
      <p:sp>
        <p:nvSpPr>
          <p:cNvPr id="3" name="Content Placeholder 2"/>
          <p:cNvSpPr>
            <a:spLocks noGrp="1"/>
          </p:cNvSpPr>
          <p:nvPr>
            <p:ph idx="1"/>
          </p:nvPr>
        </p:nvSpPr>
        <p:spPr>
          <a:xfrm>
            <a:off x="214282" y="1357298"/>
            <a:ext cx="8715436" cy="5500702"/>
          </a:xfrm>
        </p:spPr>
        <p:txBody>
          <a:bodyPr>
            <a:normAutofit/>
          </a:bodyPr>
          <a:lstStyle/>
          <a:p>
            <a:pPr algn="just">
              <a:buFontTx/>
              <a:buChar char="-"/>
            </a:pPr>
            <a:r>
              <a:rPr lang="en-IN" b="1" dirty="0" smtClean="0">
                <a:solidFill>
                  <a:srgbClr val="FFFF00"/>
                </a:solidFill>
                <a:latin typeface="Arial" pitchFamily="34" charset="0"/>
                <a:cs typeface="Arial" pitchFamily="34" charset="0"/>
              </a:rPr>
              <a:t>Occurs most often in paediatric population.</a:t>
            </a:r>
          </a:p>
          <a:p>
            <a:pPr algn="just">
              <a:buFontTx/>
              <a:buChar char="-"/>
            </a:pPr>
            <a:endParaRPr lang="en-IN" b="1" dirty="0" smtClean="0">
              <a:solidFill>
                <a:srgbClr val="FFFF00"/>
              </a:solidFill>
              <a:latin typeface="Arial" pitchFamily="34" charset="0"/>
              <a:cs typeface="Arial" pitchFamily="34" charset="0"/>
            </a:endParaRPr>
          </a:p>
          <a:p>
            <a:pPr algn="just">
              <a:buFontTx/>
              <a:buChar char="-"/>
            </a:pPr>
            <a:r>
              <a:rPr lang="en-IN" b="1" dirty="0" smtClean="0">
                <a:solidFill>
                  <a:srgbClr val="FFFF00"/>
                </a:solidFill>
                <a:latin typeface="Arial" pitchFamily="34" charset="0"/>
                <a:cs typeface="Arial" pitchFamily="34" charset="0"/>
              </a:rPr>
              <a:t>Accounts for up to 2/3 of severe cervical injuries in children &lt; 8 years of age.</a:t>
            </a:r>
          </a:p>
          <a:p>
            <a:pPr algn="just">
              <a:buFontTx/>
              <a:buChar char="-"/>
            </a:pPr>
            <a:endParaRPr lang="en-IN" b="1" dirty="0" smtClean="0">
              <a:solidFill>
                <a:srgbClr val="FFFF00"/>
              </a:solidFill>
              <a:latin typeface="Arial" pitchFamily="34" charset="0"/>
              <a:cs typeface="Arial" pitchFamily="34" charset="0"/>
            </a:endParaRPr>
          </a:p>
          <a:p>
            <a:pPr algn="just">
              <a:buFontTx/>
              <a:buChar char="-"/>
            </a:pPr>
            <a:r>
              <a:rPr lang="en-IN" b="1" dirty="0" smtClean="0">
                <a:solidFill>
                  <a:srgbClr val="FFFF00"/>
                </a:solidFill>
                <a:latin typeface="Arial" pitchFamily="34" charset="0"/>
                <a:cs typeface="Arial" pitchFamily="34" charset="0"/>
              </a:rPr>
              <a:t>Inherent elasticity in </a:t>
            </a:r>
            <a:r>
              <a:rPr lang="en-IN" b="1" dirty="0" err="1" smtClean="0">
                <a:solidFill>
                  <a:srgbClr val="FFFF00"/>
                </a:solidFill>
                <a:latin typeface="Arial" pitchFamily="34" charset="0"/>
                <a:cs typeface="Arial" pitchFamily="34" charset="0"/>
              </a:rPr>
              <a:t>pediatric</a:t>
            </a:r>
            <a:r>
              <a:rPr lang="en-IN" b="1" dirty="0" smtClean="0">
                <a:solidFill>
                  <a:srgbClr val="FFFF00"/>
                </a:solidFill>
                <a:latin typeface="Arial" pitchFamily="34" charset="0"/>
                <a:cs typeface="Arial" pitchFamily="34" charset="0"/>
              </a:rPr>
              <a:t> cervical spine can allow severe spinal cord injury to occur in absence of x-ray findings;</a:t>
            </a:r>
            <a:r>
              <a:rPr lang="en-IN" dirty="0" smtClean="0"/>
              <a:t/>
            </a:r>
            <a:br>
              <a:rPr lang="en-IN" dirty="0" smtClean="0"/>
            </a:br>
            <a:r>
              <a:rPr lang="en-IN" dirty="0" smtClean="0"/>
              <a:t>    </a:t>
            </a:r>
            <a:br>
              <a:rPr lang="en-IN" dirty="0" smtClean="0"/>
            </a:br>
            <a:endParaRPr lang="en-IN"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804052"/>
          </a:xfrm>
        </p:spPr>
        <p:txBody>
          <a:bodyPr/>
          <a:lstStyle/>
          <a:p>
            <a:r>
              <a:rPr lang="en-IN" b="1" u="sng" dirty="0" smtClean="0">
                <a:solidFill>
                  <a:schemeClr val="accent3">
                    <a:lumMod val="60000"/>
                    <a:lumOff val="40000"/>
                  </a:schemeClr>
                </a:solidFill>
              </a:rPr>
              <a:t>SCIWORA Syndrome</a:t>
            </a:r>
            <a:endParaRPr lang="en-IN" dirty="0"/>
          </a:p>
        </p:txBody>
      </p:sp>
      <p:sp>
        <p:nvSpPr>
          <p:cNvPr id="3" name="Content Placeholder 2"/>
          <p:cNvSpPr>
            <a:spLocks noGrp="1"/>
          </p:cNvSpPr>
          <p:nvPr>
            <p:ph idx="1"/>
          </p:nvPr>
        </p:nvSpPr>
        <p:spPr>
          <a:xfrm>
            <a:off x="214282" y="1071546"/>
            <a:ext cx="8929718" cy="5572164"/>
          </a:xfrm>
        </p:spPr>
        <p:txBody>
          <a:bodyPr>
            <a:normAutofit fontScale="85000" lnSpcReduction="20000"/>
          </a:bodyPr>
          <a:lstStyle/>
          <a:p>
            <a:pPr>
              <a:buNone/>
            </a:pPr>
            <a:endParaRPr lang="en-IN" b="1" u="sng" dirty="0" smtClean="0">
              <a:solidFill>
                <a:srgbClr val="FFC000"/>
              </a:solidFill>
            </a:endParaRPr>
          </a:p>
          <a:p>
            <a:pPr>
              <a:buNone/>
            </a:pPr>
            <a:r>
              <a:rPr lang="en-IN" b="1" u="sng" dirty="0" smtClean="0">
                <a:solidFill>
                  <a:srgbClr val="FFC000"/>
                </a:solidFill>
              </a:rPr>
              <a:t>CAUSES</a:t>
            </a:r>
          </a:p>
          <a:p>
            <a:pPr>
              <a:buNone/>
            </a:pPr>
            <a:endParaRPr lang="en-IN" b="1" u="sng" dirty="0" smtClean="0">
              <a:solidFill>
                <a:srgbClr val="FFC000"/>
              </a:solidFill>
              <a:hlinkClick r:id="rId2" action="ppaction://hlinkfile"/>
            </a:endParaRPr>
          </a:p>
          <a:p>
            <a:pPr algn="just"/>
            <a:r>
              <a:rPr lang="en-IN" b="1" dirty="0" smtClean="0">
                <a:solidFill>
                  <a:srgbClr val="FFFF00"/>
                </a:solidFill>
                <a:latin typeface="Arial" pitchFamily="34" charset="0"/>
                <a:cs typeface="Arial" pitchFamily="34" charset="0"/>
                <a:hlinkClick r:id="rId2" action="ppaction://hlinkfile"/>
              </a:rPr>
              <a:t>transverse </a:t>
            </a:r>
            <a:r>
              <a:rPr lang="en-IN" b="1" dirty="0" err="1" smtClean="0">
                <a:solidFill>
                  <a:srgbClr val="FFFF00"/>
                </a:solidFill>
                <a:latin typeface="Arial" pitchFamily="34" charset="0"/>
                <a:cs typeface="Arial" pitchFamily="34" charset="0"/>
                <a:hlinkClick r:id="rId2" action="ppaction://hlinkfile"/>
              </a:rPr>
              <a:t>atlantal</a:t>
            </a:r>
            <a:r>
              <a:rPr lang="en-IN" b="1" dirty="0" smtClean="0">
                <a:solidFill>
                  <a:srgbClr val="FFFF00"/>
                </a:solidFill>
                <a:latin typeface="Arial" pitchFamily="34" charset="0"/>
                <a:cs typeface="Arial" pitchFamily="34" charset="0"/>
                <a:hlinkClick r:id="rId2" action="ppaction://hlinkfile"/>
              </a:rPr>
              <a:t> ligament injury</a:t>
            </a:r>
            <a:r>
              <a:rPr lang="en-IN" b="1" dirty="0" smtClean="0">
                <a:solidFill>
                  <a:srgbClr val="FFFF00"/>
                </a:solidFill>
                <a:latin typeface="Arial" pitchFamily="34" charset="0"/>
                <a:cs typeface="Arial" pitchFamily="34" charset="0"/>
              </a:rPr>
              <a:t> - fracture through the cartilaginous end plates (which are not visualized by x-rays), may be among the causes of this injury;</a:t>
            </a:r>
          </a:p>
          <a:p>
            <a:pPr algn="just"/>
            <a:endParaRPr lang="en-IN" b="1" dirty="0" smtClean="0">
              <a:solidFill>
                <a:srgbClr val="FFFF00"/>
              </a:solidFill>
              <a:latin typeface="Arial" pitchFamily="34" charset="0"/>
              <a:cs typeface="Arial" pitchFamily="34" charset="0"/>
            </a:endParaRPr>
          </a:p>
          <a:p>
            <a:pPr algn="just"/>
            <a:r>
              <a:rPr lang="en-IN" b="1" dirty="0" smtClean="0">
                <a:solidFill>
                  <a:srgbClr val="FFFF00"/>
                </a:solidFill>
                <a:latin typeface="Arial" pitchFamily="34" charset="0"/>
                <a:cs typeface="Arial" pitchFamily="34" charset="0"/>
              </a:rPr>
              <a:t>unrecognized </a:t>
            </a:r>
            <a:r>
              <a:rPr lang="en-IN" b="1" dirty="0" err="1" smtClean="0">
                <a:solidFill>
                  <a:srgbClr val="FFFF00"/>
                </a:solidFill>
                <a:latin typeface="Arial" pitchFamily="34" charset="0"/>
                <a:cs typeface="Arial" pitchFamily="34" charset="0"/>
              </a:rPr>
              <a:t>interspinous</a:t>
            </a:r>
            <a:r>
              <a:rPr lang="en-IN" b="1" dirty="0" smtClean="0">
                <a:solidFill>
                  <a:srgbClr val="FFFF00"/>
                </a:solidFill>
                <a:latin typeface="Arial" pitchFamily="34" charset="0"/>
                <a:cs typeface="Arial" pitchFamily="34" charset="0"/>
              </a:rPr>
              <a:t> </a:t>
            </a:r>
            <a:r>
              <a:rPr lang="en-IN" b="1" dirty="0" err="1" smtClean="0">
                <a:solidFill>
                  <a:srgbClr val="FFFF00"/>
                </a:solidFill>
                <a:latin typeface="Arial" pitchFamily="34" charset="0"/>
                <a:cs typeface="Arial" pitchFamily="34" charset="0"/>
                <a:hlinkClick r:id="rId3" action="ppaction://hlinkfile"/>
              </a:rPr>
              <a:t>ligamentous</a:t>
            </a:r>
            <a:r>
              <a:rPr lang="en-IN" b="1" dirty="0" smtClean="0">
                <a:solidFill>
                  <a:srgbClr val="FFFF00"/>
                </a:solidFill>
                <a:latin typeface="Arial" pitchFamily="34" charset="0"/>
                <a:cs typeface="Arial" pitchFamily="34" charset="0"/>
                <a:hlinkClick r:id="rId3" action="ppaction://hlinkfile"/>
              </a:rPr>
              <a:t> injury</a:t>
            </a:r>
            <a:r>
              <a:rPr lang="en-IN" b="1" dirty="0" smtClean="0">
                <a:solidFill>
                  <a:srgbClr val="FFFF00"/>
                </a:solidFill>
                <a:latin typeface="Arial" pitchFamily="34" charset="0"/>
                <a:cs typeface="Arial" pitchFamily="34" charset="0"/>
              </a:rPr>
              <a:t>:</a:t>
            </a:r>
          </a:p>
          <a:p>
            <a:pPr algn="just"/>
            <a:endParaRPr lang="en-IN" b="1" dirty="0" smtClean="0">
              <a:solidFill>
                <a:srgbClr val="FFFF00"/>
              </a:solidFill>
              <a:latin typeface="Arial" pitchFamily="34" charset="0"/>
              <a:cs typeface="Arial" pitchFamily="34" charset="0"/>
            </a:endParaRPr>
          </a:p>
          <a:p>
            <a:pPr algn="just"/>
            <a:r>
              <a:rPr lang="en-IN" b="1" dirty="0" smtClean="0">
                <a:solidFill>
                  <a:srgbClr val="FFFF00"/>
                </a:solidFill>
                <a:latin typeface="Arial" pitchFamily="34" charset="0"/>
                <a:cs typeface="Arial" pitchFamily="34" charset="0"/>
              </a:rPr>
              <a:t>in above 2 situations, </a:t>
            </a:r>
            <a:r>
              <a:rPr lang="en-IN" b="1" dirty="0" smtClean="0">
                <a:solidFill>
                  <a:srgbClr val="FFFF00"/>
                </a:solidFill>
                <a:latin typeface="Arial" pitchFamily="34" charset="0"/>
                <a:cs typeface="Arial" pitchFamily="34" charset="0"/>
                <a:hlinkClick r:id="rId4" action="ppaction://hlinkfile"/>
              </a:rPr>
              <a:t>flexion &amp; extension views </a:t>
            </a:r>
            <a:r>
              <a:rPr lang="en-IN" b="1" dirty="0" smtClean="0">
                <a:solidFill>
                  <a:srgbClr val="FFFF00"/>
                </a:solidFill>
                <a:latin typeface="Arial" pitchFamily="34" charset="0"/>
                <a:cs typeface="Arial" pitchFamily="34" charset="0"/>
              </a:rPr>
              <a:t>taken with pt awake and physician in attendance will demonstrate injury</a:t>
            </a:r>
          </a:p>
          <a:p>
            <a:pPr algn="just"/>
            <a:endParaRPr lang="en-IN" b="1" dirty="0" smtClean="0">
              <a:solidFill>
                <a:srgbClr val="FFFF00"/>
              </a:solidFill>
              <a:latin typeface="Arial" pitchFamily="34" charset="0"/>
              <a:cs typeface="Arial" pitchFamily="34" charset="0"/>
            </a:endParaRPr>
          </a:p>
          <a:p>
            <a:pPr algn="just"/>
            <a:r>
              <a:rPr lang="en-IN" b="1" dirty="0" smtClean="0">
                <a:solidFill>
                  <a:srgbClr val="FFFF00"/>
                </a:solidFill>
                <a:latin typeface="Arial" pitchFamily="34" charset="0"/>
                <a:cs typeface="Arial" pitchFamily="34" charset="0"/>
              </a:rPr>
              <a:t>adult with acute traumatic disc </a:t>
            </a:r>
            <a:r>
              <a:rPr lang="en-IN" b="1" dirty="0" err="1" smtClean="0">
                <a:solidFill>
                  <a:srgbClr val="FFFF00"/>
                </a:solidFill>
                <a:latin typeface="Arial" pitchFamily="34" charset="0"/>
                <a:cs typeface="Arial" pitchFamily="34" charset="0"/>
              </a:rPr>
              <a:t>prolapse</a:t>
            </a:r>
            <a:endParaRPr lang="en-IN" b="1" dirty="0" smtClean="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804052"/>
          </a:xfrm>
        </p:spPr>
        <p:txBody>
          <a:bodyPr/>
          <a:lstStyle/>
          <a:p>
            <a:r>
              <a:rPr lang="en-IN" b="1" u="sng" dirty="0" smtClean="0">
                <a:solidFill>
                  <a:schemeClr val="accent3">
                    <a:lumMod val="60000"/>
                    <a:lumOff val="40000"/>
                  </a:schemeClr>
                </a:solidFill>
              </a:rPr>
              <a:t>SCIWORA Syndrome</a:t>
            </a:r>
            <a:endParaRPr lang="en-IN" dirty="0"/>
          </a:p>
        </p:txBody>
      </p:sp>
      <p:sp>
        <p:nvSpPr>
          <p:cNvPr id="3" name="Content Placeholder 2"/>
          <p:cNvSpPr>
            <a:spLocks noGrp="1"/>
          </p:cNvSpPr>
          <p:nvPr>
            <p:ph idx="1"/>
          </p:nvPr>
        </p:nvSpPr>
        <p:spPr>
          <a:xfrm>
            <a:off x="0" y="1071546"/>
            <a:ext cx="9144000" cy="5786454"/>
          </a:xfrm>
        </p:spPr>
        <p:txBody>
          <a:bodyPr>
            <a:normAutofit fontScale="77500" lnSpcReduction="20000"/>
          </a:bodyPr>
          <a:lstStyle/>
          <a:p>
            <a:pPr>
              <a:buNone/>
            </a:pPr>
            <a:r>
              <a:rPr lang="en-IN" b="1" u="sng" dirty="0" smtClean="0">
                <a:solidFill>
                  <a:srgbClr val="FFC000"/>
                </a:solidFill>
              </a:rPr>
              <a:t>CAUSES</a:t>
            </a:r>
          </a:p>
          <a:p>
            <a:pPr>
              <a:buNone/>
            </a:pPr>
            <a:endParaRPr lang="en-IN" b="1" u="sng" dirty="0" smtClean="0">
              <a:solidFill>
                <a:srgbClr val="FFC000"/>
              </a:solidFill>
              <a:hlinkClick r:id="rId2" action="ppaction://hlinkfile"/>
            </a:endParaRPr>
          </a:p>
          <a:p>
            <a:pPr algn="just"/>
            <a:r>
              <a:rPr lang="en-IN" sz="3100" b="1" dirty="0" smtClean="0">
                <a:solidFill>
                  <a:srgbClr val="FFFF00"/>
                </a:solidFill>
                <a:latin typeface="Arial" pitchFamily="34" charset="0"/>
                <a:cs typeface="Arial" pitchFamily="34" charset="0"/>
              </a:rPr>
              <a:t>cervical </a:t>
            </a:r>
            <a:r>
              <a:rPr lang="en-IN" sz="3100" b="1" dirty="0" err="1" smtClean="0">
                <a:solidFill>
                  <a:srgbClr val="FFFF00"/>
                </a:solidFill>
                <a:latin typeface="Arial" pitchFamily="34" charset="0"/>
                <a:cs typeface="Arial" pitchFamily="34" charset="0"/>
              </a:rPr>
              <a:t>spondylosis</a:t>
            </a:r>
            <a:endParaRPr lang="en-IN" sz="3100" b="1" dirty="0" smtClean="0">
              <a:solidFill>
                <a:srgbClr val="FFFF00"/>
              </a:solidFill>
              <a:latin typeface="Arial" pitchFamily="34" charset="0"/>
              <a:cs typeface="Arial" pitchFamily="34" charset="0"/>
            </a:endParaRPr>
          </a:p>
          <a:p>
            <a:pPr algn="just"/>
            <a:endParaRPr lang="en-IN" sz="3100" b="1" dirty="0" smtClean="0">
              <a:solidFill>
                <a:srgbClr val="FFFF00"/>
              </a:solidFill>
              <a:latin typeface="Arial" pitchFamily="34" charset="0"/>
              <a:cs typeface="Arial" pitchFamily="34" charset="0"/>
            </a:endParaRPr>
          </a:p>
          <a:p>
            <a:pPr algn="just"/>
            <a:r>
              <a:rPr lang="en-IN" sz="3100" b="1" dirty="0" smtClean="0">
                <a:solidFill>
                  <a:srgbClr val="FFFF00"/>
                </a:solidFill>
                <a:latin typeface="Arial" pitchFamily="34" charset="0"/>
                <a:cs typeface="Arial" pitchFamily="34" charset="0"/>
              </a:rPr>
              <a:t>C-spine trauma occurs w/ </a:t>
            </a:r>
            <a:r>
              <a:rPr lang="en-IN" sz="3100" b="1" dirty="0" smtClean="0">
                <a:solidFill>
                  <a:srgbClr val="FFFF00"/>
                </a:solidFill>
                <a:latin typeface="Arial" pitchFamily="34" charset="0"/>
                <a:cs typeface="Arial" pitchFamily="34" charset="0"/>
                <a:hlinkClick r:id="rId3" action="ppaction://hlinkfile"/>
              </a:rPr>
              <a:t>hyperextension injury</a:t>
            </a:r>
            <a:r>
              <a:rPr lang="en-IN" sz="3100" b="1" dirty="0" smtClean="0">
                <a:solidFill>
                  <a:srgbClr val="FFFF00"/>
                </a:solidFill>
                <a:latin typeface="Arial" pitchFamily="34" charset="0"/>
                <a:cs typeface="Arial" pitchFamily="34" charset="0"/>
              </a:rPr>
              <a:t> to spine w/ vertebral canal whose diameter is already </a:t>
            </a:r>
            <a:r>
              <a:rPr lang="en-IN" sz="3100" b="1" dirty="0" err="1" smtClean="0">
                <a:solidFill>
                  <a:srgbClr val="FFFF00"/>
                </a:solidFill>
                <a:latin typeface="Arial" pitchFamily="34" charset="0"/>
                <a:cs typeface="Arial" pitchFamily="34" charset="0"/>
              </a:rPr>
              <a:t>comprimised</a:t>
            </a:r>
            <a:r>
              <a:rPr lang="en-IN" sz="3100" b="1" dirty="0" smtClean="0">
                <a:solidFill>
                  <a:srgbClr val="FFFF00"/>
                </a:solidFill>
                <a:latin typeface="Arial" pitchFamily="34" charset="0"/>
                <a:cs typeface="Arial" pitchFamily="34" charset="0"/>
              </a:rPr>
              <a:t> by </a:t>
            </a:r>
            <a:r>
              <a:rPr lang="en-IN" sz="3100" b="1" dirty="0" err="1" smtClean="0">
                <a:solidFill>
                  <a:srgbClr val="FFFF00"/>
                </a:solidFill>
                <a:latin typeface="Arial" pitchFamily="34" charset="0"/>
                <a:cs typeface="Arial" pitchFamily="34" charset="0"/>
                <a:hlinkClick r:id="rId4" action="ppaction://hlinkfile"/>
              </a:rPr>
              <a:t>spondylosis</a:t>
            </a:r>
            <a:endParaRPr lang="en-IN" sz="3100" b="1" dirty="0" smtClean="0">
              <a:solidFill>
                <a:srgbClr val="FFFF00"/>
              </a:solidFill>
              <a:latin typeface="Arial" pitchFamily="34" charset="0"/>
              <a:cs typeface="Arial" pitchFamily="34" charset="0"/>
            </a:endParaRPr>
          </a:p>
          <a:p>
            <a:pPr algn="just"/>
            <a:endParaRPr lang="en-IN" sz="3100" b="1" dirty="0" smtClean="0">
              <a:solidFill>
                <a:srgbClr val="FFFF00"/>
              </a:solidFill>
              <a:latin typeface="Arial" pitchFamily="34" charset="0"/>
              <a:cs typeface="Arial" pitchFamily="34" charset="0"/>
            </a:endParaRPr>
          </a:p>
          <a:p>
            <a:r>
              <a:rPr lang="en-IN" sz="3100" b="1" dirty="0" smtClean="0">
                <a:solidFill>
                  <a:srgbClr val="FFFF00"/>
                </a:solidFill>
                <a:latin typeface="Arial" pitchFamily="34" charset="0"/>
                <a:cs typeface="Arial" pitchFamily="34" charset="0"/>
              </a:rPr>
              <a:t>excessive anterior buckling of </a:t>
            </a:r>
            <a:r>
              <a:rPr lang="en-IN" sz="3100" b="1" dirty="0" err="1" smtClean="0">
                <a:solidFill>
                  <a:srgbClr val="FFFF00"/>
                </a:solidFill>
                <a:latin typeface="Arial" pitchFamily="34" charset="0"/>
                <a:cs typeface="Arial" pitchFamily="34" charset="0"/>
              </a:rPr>
              <a:t>ligamentum</a:t>
            </a:r>
            <a:r>
              <a:rPr lang="en-IN" sz="3100" b="1" dirty="0" smtClean="0">
                <a:solidFill>
                  <a:srgbClr val="FFFF00"/>
                </a:solidFill>
                <a:latin typeface="Arial" pitchFamily="34" charset="0"/>
                <a:cs typeface="Arial" pitchFamily="34" charset="0"/>
              </a:rPr>
              <a:t> </a:t>
            </a:r>
            <a:r>
              <a:rPr lang="en-IN" sz="3100" b="1" dirty="0" err="1" smtClean="0">
                <a:solidFill>
                  <a:srgbClr val="FFFF00"/>
                </a:solidFill>
                <a:latin typeface="Arial" pitchFamily="34" charset="0"/>
                <a:cs typeface="Arial" pitchFamily="34" charset="0"/>
              </a:rPr>
              <a:t>flavum</a:t>
            </a:r>
            <a:r>
              <a:rPr lang="en-IN" sz="3100" b="1" dirty="0" smtClean="0">
                <a:solidFill>
                  <a:srgbClr val="FFFF00"/>
                </a:solidFill>
                <a:latin typeface="Arial" pitchFamily="34" charset="0"/>
                <a:cs typeface="Arial" pitchFamily="34" charset="0"/>
              </a:rPr>
              <a:t> into canal already compromised by posterior vertebral body </a:t>
            </a:r>
            <a:r>
              <a:rPr lang="en-IN" sz="3100" b="1" dirty="0" err="1" smtClean="0">
                <a:solidFill>
                  <a:srgbClr val="FFFF00"/>
                </a:solidFill>
                <a:latin typeface="Arial" pitchFamily="34" charset="0"/>
                <a:cs typeface="Arial" pitchFamily="34" charset="0"/>
              </a:rPr>
              <a:t>osteophytes</a:t>
            </a:r>
            <a:r>
              <a:rPr lang="en-IN" sz="3100" b="1" dirty="0" smtClean="0">
                <a:solidFill>
                  <a:srgbClr val="FFFF00"/>
                </a:solidFill>
                <a:latin typeface="Arial" pitchFamily="34" charset="0"/>
                <a:cs typeface="Arial" pitchFamily="34" charset="0"/>
              </a:rPr>
              <a:t> probably is cause of </a:t>
            </a:r>
            <a:r>
              <a:rPr lang="en-IN" sz="3100" b="1" dirty="0" smtClean="0">
                <a:solidFill>
                  <a:srgbClr val="FFFF00"/>
                </a:solidFill>
                <a:latin typeface="Arial" pitchFamily="34" charset="0"/>
                <a:cs typeface="Arial" pitchFamily="34" charset="0"/>
                <a:hlinkClick r:id="rId5" action="ppaction://hlinkfile"/>
              </a:rPr>
              <a:t>central cord syndrome</a:t>
            </a:r>
            <a:r>
              <a:rPr lang="en-IN" sz="3100" b="1" dirty="0" smtClean="0">
                <a:solidFill>
                  <a:srgbClr val="FFFF00"/>
                </a:solidFill>
                <a:latin typeface="Arial" pitchFamily="34" charset="0"/>
                <a:cs typeface="Arial" pitchFamily="34" charset="0"/>
              </a:rPr>
              <a:t>:</a:t>
            </a:r>
            <a:br>
              <a:rPr lang="en-IN" sz="3100" b="1" dirty="0" smtClean="0">
                <a:solidFill>
                  <a:srgbClr val="FFFF00"/>
                </a:solidFill>
                <a:latin typeface="Arial" pitchFamily="34" charset="0"/>
                <a:cs typeface="Arial" pitchFamily="34" charset="0"/>
              </a:rPr>
            </a:br>
            <a:r>
              <a:rPr lang="en-IN" sz="3100" b="1" dirty="0" smtClean="0">
                <a:solidFill>
                  <a:srgbClr val="FFFF00"/>
                </a:solidFill>
                <a:latin typeface="Arial" pitchFamily="34" charset="0"/>
                <a:cs typeface="Arial" pitchFamily="34" charset="0"/>
              </a:rPr>
              <a:t>                         - motor loss in arms &gt; than in legs, &amp;   </a:t>
            </a:r>
          </a:p>
          <a:p>
            <a:pPr>
              <a:buNone/>
            </a:pPr>
            <a:r>
              <a:rPr lang="en-IN" sz="3100" b="1" dirty="0" smtClean="0">
                <a:solidFill>
                  <a:srgbClr val="FFFF00"/>
                </a:solidFill>
                <a:latin typeface="Arial" pitchFamily="34" charset="0"/>
                <a:cs typeface="Arial" pitchFamily="34" charset="0"/>
              </a:rPr>
              <a:t>                                variable sensory loss;</a:t>
            </a:r>
            <a:br>
              <a:rPr lang="en-IN" sz="3100" b="1" dirty="0" smtClean="0">
                <a:solidFill>
                  <a:srgbClr val="FFFF00"/>
                </a:solidFill>
                <a:latin typeface="Arial" pitchFamily="34" charset="0"/>
                <a:cs typeface="Arial" pitchFamily="34" charset="0"/>
              </a:rPr>
            </a:br>
            <a:r>
              <a:rPr lang="en-IN" sz="3100" b="1" dirty="0" smtClean="0">
                <a:solidFill>
                  <a:srgbClr val="FFFF00"/>
                </a:solidFill>
                <a:latin typeface="Arial" pitchFamily="34" charset="0"/>
                <a:cs typeface="Arial" pitchFamily="34" charset="0"/>
              </a:rPr>
              <a:t>                         - typically, pts are managed </a:t>
            </a:r>
            <a:r>
              <a:rPr lang="en-IN" sz="3100" b="1" dirty="0" err="1" smtClean="0">
                <a:solidFill>
                  <a:srgbClr val="FFFF00"/>
                </a:solidFill>
                <a:latin typeface="Arial" pitchFamily="34" charset="0"/>
                <a:cs typeface="Arial" pitchFamily="34" charset="0"/>
              </a:rPr>
              <a:t>nonsurgically</a:t>
            </a:r>
            <a:r>
              <a:rPr lang="en-IN" sz="3100" b="1" dirty="0" smtClean="0">
                <a:solidFill>
                  <a:srgbClr val="FFFF00"/>
                </a:solidFill>
                <a:latin typeface="Arial" pitchFamily="34" charset="0"/>
                <a:cs typeface="Arial" pitchFamily="34" charset="0"/>
              </a:rPr>
              <a:t> </a:t>
            </a:r>
          </a:p>
          <a:p>
            <a:pPr>
              <a:buNone/>
            </a:pPr>
            <a:r>
              <a:rPr lang="en-IN" sz="3100" b="1" dirty="0" smtClean="0">
                <a:solidFill>
                  <a:srgbClr val="FFFF00"/>
                </a:solidFill>
                <a:latin typeface="Arial" pitchFamily="34" charset="0"/>
                <a:cs typeface="Arial" pitchFamily="34" charset="0"/>
              </a:rPr>
              <a:t>                                 w/ </a:t>
            </a:r>
            <a:r>
              <a:rPr lang="en-IN" sz="3100" b="1" dirty="0" err="1" smtClean="0">
                <a:solidFill>
                  <a:srgbClr val="FFFF00"/>
                </a:solidFill>
                <a:latin typeface="Arial" pitchFamily="34" charset="0"/>
                <a:cs typeface="Arial" pitchFamily="34" charset="0"/>
              </a:rPr>
              <a:t>orthosis</a:t>
            </a:r>
            <a:r>
              <a:rPr lang="en-IN" sz="3100" b="1" dirty="0" smtClean="0">
                <a:solidFill>
                  <a:srgbClr val="FFFF00"/>
                </a:solidFill>
                <a:latin typeface="Arial" pitchFamily="34" charset="0"/>
                <a:cs typeface="Arial" pitchFamily="34" charset="0"/>
              </a:rPr>
              <a:t>, &amp; their neurologic status is </a:t>
            </a:r>
          </a:p>
          <a:p>
            <a:pPr>
              <a:buNone/>
            </a:pPr>
            <a:r>
              <a:rPr lang="en-IN" sz="3100" b="1" dirty="0" smtClean="0">
                <a:solidFill>
                  <a:srgbClr val="FFFF00"/>
                </a:solidFill>
                <a:latin typeface="Arial" pitchFamily="34" charset="0"/>
                <a:cs typeface="Arial" pitchFamily="34" charset="0"/>
              </a:rPr>
              <a:t>                                 carefully monitored</a:t>
            </a:r>
            <a:endParaRPr lang="en-IN" sz="3100" b="1"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804052"/>
          </a:xfrm>
        </p:spPr>
        <p:txBody>
          <a:bodyPr/>
          <a:lstStyle/>
          <a:p>
            <a:r>
              <a:rPr lang="en-IN" b="1" u="sng" dirty="0" smtClean="0">
                <a:solidFill>
                  <a:schemeClr val="accent3">
                    <a:lumMod val="60000"/>
                    <a:lumOff val="40000"/>
                  </a:schemeClr>
                </a:solidFill>
              </a:rPr>
              <a:t>SCIWORA Syndrome</a:t>
            </a:r>
            <a:endParaRPr lang="en-IN" dirty="0"/>
          </a:p>
        </p:txBody>
      </p:sp>
      <p:sp>
        <p:nvSpPr>
          <p:cNvPr id="3" name="Content Placeholder 2"/>
          <p:cNvSpPr>
            <a:spLocks noGrp="1"/>
          </p:cNvSpPr>
          <p:nvPr>
            <p:ph idx="1"/>
          </p:nvPr>
        </p:nvSpPr>
        <p:spPr>
          <a:xfrm>
            <a:off x="0" y="1071546"/>
            <a:ext cx="9144000" cy="5786454"/>
          </a:xfrm>
        </p:spPr>
        <p:txBody>
          <a:bodyPr>
            <a:normAutofit/>
          </a:bodyPr>
          <a:lstStyle/>
          <a:p>
            <a:pPr>
              <a:buNone/>
            </a:pPr>
            <a:r>
              <a:rPr lang="en-IN" b="1" u="sng" dirty="0" smtClean="0">
                <a:solidFill>
                  <a:srgbClr val="FFC000"/>
                </a:solidFill>
                <a:latin typeface="Arial" pitchFamily="34" charset="0"/>
                <a:cs typeface="Arial" pitchFamily="34" charset="0"/>
              </a:rPr>
              <a:t>Radiographs</a:t>
            </a:r>
            <a:endParaRPr lang="en-IN" b="1" dirty="0" smtClean="0">
              <a:latin typeface="Arial" pitchFamily="34" charset="0"/>
              <a:cs typeface="Arial" pitchFamily="34" charset="0"/>
            </a:endParaRPr>
          </a:p>
          <a:p>
            <a:pPr>
              <a:buNone/>
            </a:pPr>
            <a:r>
              <a:rPr lang="en-IN" b="1" dirty="0" smtClean="0">
                <a:latin typeface="Arial" pitchFamily="34" charset="0"/>
                <a:cs typeface="Arial" pitchFamily="34" charset="0"/>
              </a:rPr>
              <a:t> - diagnosis of exclusion:</a:t>
            </a:r>
          </a:p>
          <a:p>
            <a:pPr>
              <a:buFontTx/>
              <a:buChar char="-"/>
            </a:pPr>
            <a:r>
              <a:rPr lang="en-IN" b="1" dirty="0" smtClean="0">
                <a:latin typeface="Arial" pitchFamily="34" charset="0"/>
                <a:cs typeface="Arial" pitchFamily="34" charset="0"/>
              </a:rPr>
              <a:t>MRI may give a more anatomic diagnosis by showing </a:t>
            </a:r>
            <a:r>
              <a:rPr lang="en-IN" b="1" dirty="0" err="1" smtClean="0">
                <a:latin typeface="Arial" pitchFamily="34" charset="0"/>
                <a:cs typeface="Arial" pitchFamily="34" charset="0"/>
              </a:rPr>
              <a:t>hemorrhage</a:t>
            </a:r>
            <a:r>
              <a:rPr lang="en-IN" b="1" dirty="0" smtClean="0">
                <a:latin typeface="Arial" pitchFamily="34" charset="0"/>
                <a:cs typeface="Arial" pitchFamily="34" charset="0"/>
              </a:rPr>
              <a:t> or </a:t>
            </a:r>
            <a:r>
              <a:rPr lang="en-IN" b="1" dirty="0" err="1" smtClean="0">
                <a:latin typeface="Arial" pitchFamily="34" charset="0"/>
                <a:cs typeface="Arial" pitchFamily="34" charset="0"/>
              </a:rPr>
              <a:t>edema</a:t>
            </a:r>
            <a:r>
              <a:rPr lang="en-IN" b="1" dirty="0" smtClean="0">
                <a:latin typeface="Arial" pitchFamily="34" charset="0"/>
                <a:cs typeface="Arial" pitchFamily="34" charset="0"/>
              </a:rPr>
              <a:t> of the spinal cord;</a:t>
            </a:r>
          </a:p>
          <a:p>
            <a:pPr>
              <a:buFontTx/>
              <a:buChar char="-"/>
            </a:pPr>
            <a:r>
              <a:rPr lang="en-IN" b="1" dirty="0" err="1" smtClean="0">
                <a:latin typeface="Arial" pitchFamily="34" charset="0"/>
                <a:cs typeface="Arial" pitchFamily="34" charset="0"/>
              </a:rPr>
              <a:t>pseudosubluxation</a:t>
            </a:r>
            <a:r>
              <a:rPr lang="en-IN" b="1" dirty="0" smtClean="0">
                <a:latin typeface="Arial" pitchFamily="34" charset="0"/>
                <a:cs typeface="Arial" pitchFamily="34" charset="0"/>
              </a:rPr>
              <a:t>: anterior displacement may be up to 4 mm;</a:t>
            </a:r>
            <a:br>
              <a:rPr lang="en-IN" b="1" dirty="0" smtClean="0">
                <a:latin typeface="Arial" pitchFamily="34" charset="0"/>
                <a:cs typeface="Arial" pitchFamily="34" charset="0"/>
              </a:rPr>
            </a:br>
            <a:endParaRPr lang="en-IN" b="1" dirty="0" smtClean="0">
              <a:latin typeface="Arial" pitchFamily="34" charset="0"/>
              <a:cs typeface="Arial" pitchFamily="34" charset="0"/>
            </a:endParaRPr>
          </a:p>
          <a:p>
            <a:pPr>
              <a:buNone/>
            </a:pPr>
            <a:r>
              <a:rPr lang="en-IN" b="1" u="sng" dirty="0" smtClean="0">
                <a:solidFill>
                  <a:srgbClr val="FFC000"/>
                </a:solidFill>
                <a:latin typeface="Arial" pitchFamily="34" charset="0"/>
                <a:cs typeface="Arial" pitchFamily="34" charset="0"/>
              </a:rPr>
              <a:t>Treatment</a:t>
            </a:r>
          </a:p>
          <a:p>
            <a:pPr algn="just">
              <a:buNone/>
            </a:pPr>
            <a:r>
              <a:rPr lang="en-IN" b="1" dirty="0" smtClean="0">
                <a:latin typeface="Arial" pitchFamily="34" charset="0"/>
                <a:cs typeface="Arial" pitchFamily="34" charset="0"/>
              </a:rPr>
              <a:t> Spine is immobilized for one to three weeks;</a:t>
            </a:r>
            <a:br>
              <a:rPr lang="en-IN" b="1" dirty="0" smtClean="0">
                <a:latin typeface="Arial" pitchFamily="34" charset="0"/>
                <a:cs typeface="Arial" pitchFamily="34" charset="0"/>
              </a:rPr>
            </a:br>
            <a:r>
              <a:rPr lang="en-IN" sz="2200" b="1" i="1" dirty="0" smtClean="0">
                <a:solidFill>
                  <a:schemeClr val="accent5">
                    <a:lumMod val="60000"/>
                    <a:lumOff val="40000"/>
                  </a:schemeClr>
                </a:solidFill>
                <a:latin typeface="Arial" pitchFamily="34" charset="0"/>
                <a:cs typeface="Arial" pitchFamily="34" charset="0"/>
              </a:rPr>
              <a:t>(Courtesy: </a:t>
            </a:r>
            <a:r>
              <a:rPr lang="en-IN" sz="2200" b="1" i="1" dirty="0" err="1" smtClean="0">
                <a:solidFill>
                  <a:schemeClr val="accent5">
                    <a:lumMod val="60000"/>
                    <a:lumOff val="40000"/>
                  </a:schemeClr>
                </a:solidFill>
                <a:latin typeface="Arial" pitchFamily="34" charset="0"/>
                <a:cs typeface="Arial" pitchFamily="34" charset="0"/>
              </a:rPr>
              <a:t>Wheeless</a:t>
            </a:r>
            <a:r>
              <a:rPr lang="en-IN" sz="2200" b="1" i="1" dirty="0" smtClean="0">
                <a:solidFill>
                  <a:schemeClr val="accent5">
                    <a:lumMod val="60000"/>
                    <a:lumOff val="40000"/>
                  </a:schemeClr>
                </a:solidFill>
                <a:latin typeface="Arial" pitchFamily="34" charset="0"/>
                <a:cs typeface="Arial" pitchFamily="34" charset="0"/>
              </a:rPr>
              <a:t>' Textbook of Orthopaedics</a:t>
            </a:r>
            <a:r>
              <a:rPr lang="en-US" sz="2200" b="1" i="1" dirty="0" smtClean="0">
                <a:solidFill>
                  <a:schemeClr val="accent5">
                    <a:lumMod val="60000"/>
                    <a:lumOff val="40000"/>
                  </a:schemeClr>
                </a:solidFill>
                <a:latin typeface="Arial" pitchFamily="34" charset="0"/>
                <a:cs typeface="Arial" pitchFamily="34" charset="0"/>
              </a:rPr>
              <a:t>)</a:t>
            </a:r>
            <a:endParaRPr lang="en-IN" sz="2200" b="1" i="1" dirty="0">
              <a:solidFill>
                <a:schemeClr val="accent5">
                  <a:lumMod val="60000"/>
                  <a:lumOff val="40000"/>
                </a:schemeClr>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590266"/>
          </a:xfrm>
        </p:spPr>
        <p:txBody>
          <a:bodyPr>
            <a:normAutofit/>
          </a:bodyPr>
          <a:lstStyle/>
          <a:p>
            <a:r>
              <a:rPr lang="en-US" sz="5400" b="1" dirty="0" smtClean="0">
                <a:latin typeface="Arial Black" pitchFamily="34" charset="0"/>
              </a:rPr>
              <a:t>CLASSIFICATION</a:t>
            </a:r>
            <a:br>
              <a:rPr lang="en-US" sz="5400" b="1" dirty="0" smtClean="0">
                <a:latin typeface="Arial Black" pitchFamily="34" charset="0"/>
              </a:rPr>
            </a:br>
            <a:endParaRPr lang="en-IN" sz="5400" b="1" dirty="0">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LOCKED FACETS </a:t>
            </a:r>
            <a:endParaRPr lang="en-IN" b="1" dirty="0"/>
          </a:p>
        </p:txBody>
      </p:sp>
      <p:sp>
        <p:nvSpPr>
          <p:cNvPr id="3" name="Content Placeholder 2"/>
          <p:cNvSpPr>
            <a:spLocks noGrp="1"/>
          </p:cNvSpPr>
          <p:nvPr>
            <p:ph idx="1"/>
          </p:nvPr>
        </p:nvSpPr>
        <p:spPr/>
        <p:txBody>
          <a:bodyPr/>
          <a:lstStyle/>
          <a:p>
            <a:r>
              <a:rPr lang="en-US" b="1" dirty="0" smtClean="0">
                <a:solidFill>
                  <a:srgbClr val="FFFF00"/>
                </a:solidFill>
              </a:rPr>
              <a:t>Severe flexion injury – bilateral locked facet</a:t>
            </a:r>
          </a:p>
          <a:p>
            <a:pPr>
              <a:buNone/>
            </a:pPr>
            <a:r>
              <a:rPr lang="en-US" b="1" dirty="0" smtClean="0"/>
              <a:t>      Disruption of ligaments. </a:t>
            </a:r>
          </a:p>
          <a:p>
            <a:pPr>
              <a:buNone/>
            </a:pPr>
            <a:r>
              <a:rPr lang="en-US" b="1" dirty="0" smtClean="0"/>
              <a:t>      C5 – C6, C6 – C7</a:t>
            </a:r>
          </a:p>
          <a:p>
            <a:pPr>
              <a:buNone/>
            </a:pPr>
            <a:r>
              <a:rPr lang="en-US" b="1" dirty="0" smtClean="0"/>
              <a:t>      65 -87% have complete quadriplegia</a:t>
            </a:r>
          </a:p>
          <a:p>
            <a:pPr>
              <a:buNone/>
            </a:pPr>
            <a:r>
              <a:rPr lang="en-US" b="1" dirty="0" smtClean="0"/>
              <a:t>	   Closed or open reduction</a:t>
            </a:r>
            <a:endParaRPr lang="en-IN" b="1"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00"/>
                </a:solidFill>
              </a:rPr>
              <a:t>MANAGEMENT OF CERVICAL SPINE INJURY</a:t>
            </a:r>
            <a:endParaRPr lang="en-IN" b="1" dirty="0">
              <a:solidFill>
                <a:srgbClr val="CC0000"/>
              </a:solidFill>
            </a:endParaRPr>
          </a:p>
        </p:txBody>
      </p:sp>
      <p:sp>
        <p:nvSpPr>
          <p:cNvPr id="3" name="Content Placeholder 2"/>
          <p:cNvSpPr>
            <a:spLocks noGrp="1"/>
          </p:cNvSpPr>
          <p:nvPr>
            <p:ph idx="1"/>
          </p:nvPr>
        </p:nvSpPr>
        <p:spPr/>
        <p:txBody>
          <a:bodyPr>
            <a:normAutofit fontScale="92500"/>
          </a:bodyPr>
          <a:lstStyle/>
          <a:p>
            <a:pPr>
              <a:buNone/>
            </a:pPr>
            <a:r>
              <a:rPr lang="en-IN" b="1" u="sng" dirty="0" err="1" smtClean="0">
                <a:solidFill>
                  <a:srgbClr val="FFC000"/>
                </a:solidFill>
              </a:rPr>
              <a:t>Prehospital</a:t>
            </a:r>
            <a:r>
              <a:rPr lang="en-IN" b="1" u="sng" dirty="0" smtClean="0">
                <a:solidFill>
                  <a:srgbClr val="FFC000"/>
                </a:solidFill>
              </a:rPr>
              <a:t> Care</a:t>
            </a:r>
          </a:p>
          <a:p>
            <a:pPr algn="just">
              <a:buNone/>
            </a:pPr>
            <a:r>
              <a:rPr lang="en-IN" dirty="0" smtClean="0"/>
              <a:t>    </a:t>
            </a:r>
          </a:p>
          <a:p>
            <a:pPr algn="just">
              <a:buNone/>
            </a:pPr>
            <a:r>
              <a:rPr lang="en-IN" b="1" dirty="0" smtClean="0">
                <a:latin typeface="Arial" pitchFamily="34" charset="0"/>
                <a:cs typeface="Arial" pitchFamily="34" charset="0"/>
              </a:rPr>
              <a:t>    When a cervical spine injury is suspected, minimize neck movement during transport to the treating facility. Ideally, transport the patient on a backboard with a </a:t>
            </a:r>
            <a:r>
              <a:rPr lang="en-IN" b="1" dirty="0" err="1" smtClean="0">
                <a:latin typeface="Arial" pitchFamily="34" charset="0"/>
                <a:cs typeface="Arial" pitchFamily="34" charset="0"/>
              </a:rPr>
              <a:t>semirigid</a:t>
            </a:r>
            <a:r>
              <a:rPr lang="en-IN" b="1" dirty="0" smtClean="0">
                <a:latin typeface="Arial" pitchFamily="34" charset="0"/>
                <a:cs typeface="Arial" pitchFamily="34" charset="0"/>
              </a:rPr>
              <a:t> collar, with the neck stabilized on the sides of the head with sand bags or foam blocks taped from side to side (of the board), across the forehead.</a:t>
            </a:r>
          </a:p>
          <a:p>
            <a:endParaRPr lang="en-IN"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lstStyle/>
          <a:p>
            <a:r>
              <a:rPr lang="en-US" b="1" dirty="0" smtClean="0"/>
              <a:t> MEDICAL MANAGEMENT</a:t>
            </a:r>
            <a:endParaRPr lang="en-IN" b="1" dirty="0"/>
          </a:p>
        </p:txBody>
      </p:sp>
      <p:sp>
        <p:nvSpPr>
          <p:cNvPr id="3" name="Content Placeholder 2"/>
          <p:cNvSpPr>
            <a:spLocks noGrp="1"/>
          </p:cNvSpPr>
          <p:nvPr>
            <p:ph idx="1"/>
          </p:nvPr>
        </p:nvSpPr>
        <p:spPr>
          <a:xfrm>
            <a:off x="0" y="1071546"/>
            <a:ext cx="9144000" cy="5786454"/>
          </a:xfrm>
        </p:spPr>
        <p:txBody>
          <a:bodyPr>
            <a:normAutofit/>
          </a:bodyPr>
          <a:lstStyle/>
          <a:p>
            <a:pPr algn="just">
              <a:buNone/>
            </a:pPr>
            <a:r>
              <a:rPr lang="en-US" sz="2000" b="1" dirty="0" smtClean="0">
                <a:solidFill>
                  <a:srgbClr val="FFC000"/>
                </a:solidFill>
                <a:latin typeface="Arial" pitchFamily="34" charset="0"/>
                <a:cs typeface="Arial" pitchFamily="34" charset="0"/>
              </a:rPr>
              <a:t>     1. METHYLPREDNISOLONE</a:t>
            </a:r>
          </a:p>
          <a:p>
            <a:pPr algn="just">
              <a:buNone/>
            </a:pPr>
            <a:endParaRPr lang="en-US" sz="2000" b="1" dirty="0" smtClean="0">
              <a:solidFill>
                <a:srgbClr val="FFC000"/>
              </a:solidFill>
              <a:latin typeface="Arial" pitchFamily="34" charset="0"/>
              <a:cs typeface="Arial" pitchFamily="34" charset="0"/>
            </a:endParaRPr>
          </a:p>
          <a:p>
            <a:pPr algn="just"/>
            <a:r>
              <a:rPr lang="en-US" sz="2000" b="1" dirty="0" smtClean="0">
                <a:latin typeface="Arial" pitchFamily="34" charset="0"/>
                <a:cs typeface="Arial" pitchFamily="34" charset="0"/>
              </a:rPr>
              <a:t>As per National Acute Spinal Cord Injury Study (NASCIS) III</a:t>
            </a:r>
          </a:p>
          <a:p>
            <a:pPr algn="just"/>
            <a:r>
              <a:rPr lang="en-US" sz="2000" b="1" dirty="0" smtClean="0">
                <a:latin typeface="Arial" pitchFamily="34" charset="0"/>
                <a:cs typeface="Arial" pitchFamily="34" charset="0"/>
              </a:rPr>
              <a:t>Doses – 30 mg per kg body weight bolus dose over 15 minutes.</a:t>
            </a:r>
          </a:p>
          <a:p>
            <a:pPr algn="just">
              <a:buNone/>
            </a:pPr>
            <a:r>
              <a:rPr lang="en-US" sz="2000" b="1" dirty="0" smtClean="0">
                <a:latin typeface="Arial" pitchFamily="34" charset="0"/>
                <a:cs typeface="Arial" pitchFamily="34" charset="0"/>
              </a:rPr>
              <a:t>						</a:t>
            </a:r>
            <a:r>
              <a:rPr lang="en-US" sz="2000" b="1" dirty="0" smtClean="0">
                <a:latin typeface="Calibri"/>
                <a:cs typeface="Arial" pitchFamily="34" charset="0"/>
              </a:rPr>
              <a:t>↓</a:t>
            </a:r>
          </a:p>
          <a:p>
            <a:pPr algn="just">
              <a:buNone/>
            </a:pPr>
            <a:r>
              <a:rPr lang="en-US" sz="2000" b="1" dirty="0" smtClean="0">
                <a:latin typeface="Calibri"/>
                <a:cs typeface="Arial" pitchFamily="34" charset="0"/>
              </a:rPr>
              <a:t>				                 45 minutes pause</a:t>
            </a:r>
          </a:p>
          <a:p>
            <a:pPr algn="just">
              <a:buNone/>
            </a:pPr>
            <a:r>
              <a:rPr lang="en-US" sz="2000" b="1" dirty="0" smtClean="0">
                <a:latin typeface="Calibri"/>
                <a:cs typeface="Arial" pitchFamily="34" charset="0"/>
              </a:rPr>
              <a:t>						 ↓</a:t>
            </a:r>
          </a:p>
          <a:p>
            <a:pPr algn="just">
              <a:buNone/>
            </a:pPr>
            <a:r>
              <a:rPr lang="en-US" sz="2000" b="1" dirty="0" smtClean="0">
                <a:latin typeface="Calibri"/>
                <a:cs typeface="Arial" pitchFamily="34" charset="0"/>
              </a:rPr>
              <a:t>				Maintenance dose @ 5.4 mg/kg / hour </a:t>
            </a:r>
          </a:p>
          <a:p>
            <a:pPr algn="just">
              <a:buNone/>
            </a:pPr>
            <a:r>
              <a:rPr lang="en-US" sz="2000" b="1" dirty="0" smtClean="0">
                <a:latin typeface="Calibri"/>
                <a:cs typeface="Arial" pitchFamily="34" charset="0"/>
              </a:rPr>
              <a:t>                                                              for the next 23 hours</a:t>
            </a:r>
          </a:p>
          <a:p>
            <a:pPr algn="just">
              <a:buNone/>
            </a:pPr>
            <a:r>
              <a:rPr lang="en-US" sz="2000" b="1" dirty="0" smtClean="0">
                <a:latin typeface="Calibri"/>
                <a:cs typeface="Arial" pitchFamily="34" charset="0"/>
              </a:rPr>
              <a:t>				(if patient has presented within 3 hours of injury)</a:t>
            </a:r>
          </a:p>
          <a:p>
            <a:pPr algn="just">
              <a:buNone/>
            </a:pPr>
            <a:r>
              <a:rPr lang="en-US" sz="2000" b="1" dirty="0" smtClean="0">
                <a:latin typeface="Calibri"/>
                <a:cs typeface="Arial" pitchFamily="34" charset="0"/>
              </a:rPr>
              <a:t>						OR</a:t>
            </a:r>
          </a:p>
          <a:p>
            <a:pPr algn="just">
              <a:buNone/>
            </a:pPr>
            <a:r>
              <a:rPr lang="en-US" sz="2000" b="1" dirty="0" smtClean="0">
                <a:latin typeface="Calibri"/>
                <a:cs typeface="Arial" pitchFamily="34" charset="0"/>
              </a:rPr>
              <a:t>			For next 48 hours the above dose is to be maintained, if patient has 			            presented after initial 3 hours</a:t>
            </a:r>
            <a:endParaRPr lang="en-US" sz="2000" b="1"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lstStyle/>
          <a:p>
            <a:r>
              <a:rPr lang="en-US" b="1" dirty="0" smtClean="0"/>
              <a:t> MEDICAL MANAGEMENT</a:t>
            </a:r>
            <a:endParaRPr lang="en-IN" b="1" dirty="0"/>
          </a:p>
        </p:txBody>
      </p:sp>
      <p:sp>
        <p:nvSpPr>
          <p:cNvPr id="3" name="Content Placeholder 2"/>
          <p:cNvSpPr>
            <a:spLocks noGrp="1"/>
          </p:cNvSpPr>
          <p:nvPr>
            <p:ph idx="1"/>
          </p:nvPr>
        </p:nvSpPr>
        <p:spPr>
          <a:xfrm>
            <a:off x="0" y="1071546"/>
            <a:ext cx="9144000" cy="5786454"/>
          </a:xfrm>
        </p:spPr>
        <p:txBody>
          <a:bodyPr>
            <a:normAutofit/>
          </a:bodyPr>
          <a:lstStyle/>
          <a:p>
            <a:pPr algn="just"/>
            <a:r>
              <a:rPr lang="en-US" sz="2800" b="1" dirty="0" smtClean="0">
                <a:solidFill>
                  <a:srgbClr val="FFC000"/>
                </a:solidFill>
                <a:latin typeface="Aharoni" pitchFamily="2" charset="-79"/>
                <a:cs typeface="Aharoni" pitchFamily="2" charset="-79"/>
              </a:rPr>
              <a:t>GM 1 </a:t>
            </a:r>
            <a:r>
              <a:rPr lang="en-US" sz="2800" b="1" dirty="0" err="1" smtClean="0">
                <a:solidFill>
                  <a:srgbClr val="FFC000"/>
                </a:solidFill>
                <a:latin typeface="Aharoni" pitchFamily="2" charset="-79"/>
                <a:cs typeface="Aharoni" pitchFamily="2" charset="-79"/>
              </a:rPr>
              <a:t>ganglioside</a:t>
            </a:r>
            <a:endParaRPr lang="en-US" sz="2800" b="1" dirty="0" smtClean="0">
              <a:solidFill>
                <a:srgbClr val="FFC000"/>
              </a:solidFill>
              <a:latin typeface="Aharoni" pitchFamily="2" charset="-79"/>
              <a:cs typeface="Aharoni" pitchFamily="2" charset="-79"/>
            </a:endParaRPr>
          </a:p>
          <a:p>
            <a:pPr algn="just"/>
            <a:r>
              <a:rPr lang="en-US" sz="2800" b="1" dirty="0" smtClean="0">
                <a:solidFill>
                  <a:srgbClr val="FFC000"/>
                </a:solidFill>
                <a:latin typeface="Aharoni" pitchFamily="2" charset="-79"/>
                <a:cs typeface="Aharoni" pitchFamily="2" charset="-79"/>
              </a:rPr>
              <a:t>Opiate antagonist</a:t>
            </a:r>
          </a:p>
          <a:p>
            <a:pPr algn="just"/>
            <a:r>
              <a:rPr lang="en-US" sz="2800" b="1" dirty="0" err="1" smtClean="0">
                <a:solidFill>
                  <a:srgbClr val="FFC000"/>
                </a:solidFill>
                <a:latin typeface="Aharoni" pitchFamily="2" charset="-79"/>
                <a:cs typeface="Aharoni" pitchFamily="2" charset="-79"/>
              </a:rPr>
              <a:t>Naloxone</a:t>
            </a:r>
            <a:endParaRPr lang="en-US" sz="2800" b="1" dirty="0" smtClean="0">
              <a:solidFill>
                <a:srgbClr val="FFC000"/>
              </a:solidFill>
              <a:latin typeface="Aharoni" pitchFamily="2" charset="-79"/>
              <a:cs typeface="Aharoni" pitchFamily="2" charset="-79"/>
            </a:endParaRPr>
          </a:p>
          <a:p>
            <a:pPr algn="just"/>
            <a:r>
              <a:rPr lang="en-US" sz="2800" b="1" dirty="0" smtClean="0">
                <a:solidFill>
                  <a:srgbClr val="FFC000"/>
                </a:solidFill>
                <a:latin typeface="Aharoni" pitchFamily="2" charset="-79"/>
                <a:cs typeface="Aharoni" pitchFamily="2" charset="-79"/>
              </a:rPr>
              <a:t>Calcium channel blockers</a:t>
            </a:r>
          </a:p>
          <a:p>
            <a:pPr algn="just"/>
            <a:r>
              <a:rPr lang="en-US" sz="2800" b="1" dirty="0" err="1" smtClean="0">
                <a:solidFill>
                  <a:srgbClr val="FFC000"/>
                </a:solidFill>
                <a:latin typeface="Aharoni" pitchFamily="2" charset="-79"/>
                <a:cs typeface="Aharoni" pitchFamily="2" charset="-79"/>
              </a:rPr>
              <a:t>Gacyclidine</a:t>
            </a:r>
            <a:r>
              <a:rPr lang="en-US" sz="2800" b="1" dirty="0" smtClean="0">
                <a:solidFill>
                  <a:srgbClr val="FFC000"/>
                </a:solidFill>
                <a:latin typeface="Aharoni" pitchFamily="2" charset="-79"/>
                <a:cs typeface="Aharoni" pitchFamily="2" charset="-79"/>
              </a:rPr>
              <a:t> – amino acid receptor antagonist</a:t>
            </a:r>
          </a:p>
          <a:p>
            <a:pPr algn="just"/>
            <a:r>
              <a:rPr lang="en-US" sz="2800" b="1" dirty="0" smtClean="0">
                <a:solidFill>
                  <a:srgbClr val="FFC000"/>
                </a:solidFill>
                <a:latin typeface="Aharoni" pitchFamily="2" charset="-79"/>
                <a:cs typeface="Aharoni" pitchFamily="2" charset="-79"/>
              </a:rPr>
              <a:t>Anti oxidants &amp; free radical </a:t>
            </a:r>
            <a:r>
              <a:rPr lang="en-US" sz="2800" b="1" dirty="0" err="1" smtClean="0">
                <a:solidFill>
                  <a:srgbClr val="FFC000"/>
                </a:solidFill>
                <a:latin typeface="Aharoni" pitchFamily="2" charset="-79"/>
                <a:cs typeface="Aharoni" pitchFamily="2" charset="-79"/>
              </a:rPr>
              <a:t>scavanger</a:t>
            </a:r>
            <a:r>
              <a:rPr lang="en-US" sz="2800" b="1" dirty="0" smtClean="0">
                <a:solidFill>
                  <a:srgbClr val="FFC000"/>
                </a:solidFill>
                <a:latin typeface="Aharoni" pitchFamily="2" charset="-79"/>
                <a:cs typeface="Aharoni" pitchFamily="2" charset="-79"/>
              </a:rPr>
              <a:t>  - </a:t>
            </a:r>
            <a:r>
              <a:rPr lang="en-US" sz="2800" b="1" dirty="0" err="1" smtClean="0">
                <a:solidFill>
                  <a:srgbClr val="FFC000"/>
                </a:solidFill>
                <a:latin typeface="Aharoni" pitchFamily="2" charset="-79"/>
                <a:cs typeface="Aharoni" pitchFamily="2" charset="-79"/>
              </a:rPr>
              <a:t>Tirilazad</a:t>
            </a:r>
            <a:endParaRPr lang="en-US" sz="2800" b="1" dirty="0" smtClean="0">
              <a:solidFill>
                <a:srgbClr val="FFC000"/>
              </a:solidFill>
              <a:latin typeface="Aharoni" pitchFamily="2" charset="-79"/>
              <a:cs typeface="Aharoni" pitchFamily="2" charset="-79"/>
            </a:endParaRPr>
          </a:p>
          <a:p>
            <a:pPr algn="just"/>
            <a:endParaRPr lang="en-US" sz="2800" b="1" dirty="0" smtClean="0">
              <a:solidFill>
                <a:srgbClr val="FFC000"/>
              </a:solidFill>
              <a:latin typeface="Aharoni" pitchFamily="2" charset="-79"/>
              <a:cs typeface="Aharoni" pitchFamily="2" charset="-79"/>
            </a:endParaRPr>
          </a:p>
          <a:p>
            <a:pPr algn="just">
              <a:buNone/>
            </a:pPr>
            <a:r>
              <a:rPr lang="en-US" sz="2800" b="1" dirty="0" smtClean="0">
                <a:solidFill>
                  <a:srgbClr val="FFC000"/>
                </a:solidFill>
                <a:latin typeface="Aharoni" pitchFamily="2" charset="-79"/>
                <a:cs typeface="Aharoni" pitchFamily="2" charset="-79"/>
              </a:rPr>
              <a:t>    ALL THE ABOVE HAVE BEEN UNDERGOING TRIALS WITH DISAPPOINTING RESULTS</a:t>
            </a:r>
          </a:p>
          <a:p>
            <a:pPr algn="just"/>
            <a:endParaRPr lang="en-US" sz="2800" b="1" dirty="0" smtClean="0">
              <a:latin typeface="Aharoni" pitchFamily="2" charset="-79"/>
              <a:cs typeface="Aharoni" pitchFamily="2" charset="-79"/>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lstStyle/>
          <a:p>
            <a:pPr algn="just">
              <a:buNone/>
            </a:pPr>
            <a:r>
              <a:rPr lang="en-US" b="1" dirty="0" smtClean="0">
                <a:solidFill>
                  <a:srgbClr val="FFFF00"/>
                </a:solidFill>
                <a:latin typeface="Arial" pitchFamily="34" charset="0"/>
                <a:cs typeface="Arial" pitchFamily="34" charset="0"/>
              </a:rPr>
              <a:t>Cervical traction </a:t>
            </a:r>
          </a:p>
          <a:p>
            <a:pPr algn="just">
              <a:buNone/>
            </a:pPr>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creates a longitudinal pull along the cervical spine </a:t>
            </a:r>
          </a:p>
          <a:p>
            <a:pPr algn="just"/>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restores normal anatomic alignment </a:t>
            </a:r>
          </a:p>
          <a:p>
            <a:pPr algn="just"/>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provides stabilization</a:t>
            </a:r>
          </a:p>
          <a:p>
            <a:pPr algn="just"/>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Most commonly used to treat injuries from the </a:t>
            </a:r>
            <a:r>
              <a:rPr lang="en-US" b="1" dirty="0" err="1" smtClean="0">
                <a:solidFill>
                  <a:srgbClr val="FFFF00"/>
                </a:solidFill>
                <a:latin typeface="Arial" pitchFamily="34" charset="0"/>
                <a:cs typeface="Arial" pitchFamily="34" charset="0"/>
              </a:rPr>
              <a:t>atlanto</a:t>
            </a:r>
            <a:r>
              <a:rPr lang="en-US" b="1" dirty="0" smtClean="0">
                <a:solidFill>
                  <a:srgbClr val="FFFF00"/>
                </a:solidFill>
                <a:latin typeface="Arial" pitchFamily="34" charset="0"/>
                <a:cs typeface="Arial" pitchFamily="34" charset="0"/>
              </a:rPr>
              <a:t> occipital joint to T1.</a:t>
            </a:r>
            <a:endParaRPr lang="en-IN" b="1"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lstStyle/>
          <a:p>
            <a:pPr algn="just">
              <a:buNone/>
            </a:pPr>
            <a:r>
              <a:rPr lang="en-US" b="1" u="sng" dirty="0" smtClean="0">
                <a:solidFill>
                  <a:srgbClr val="FFC000"/>
                </a:solidFill>
                <a:latin typeface="Arial" pitchFamily="34" charset="0"/>
                <a:cs typeface="Arial" pitchFamily="34" charset="0"/>
              </a:rPr>
              <a:t>METHODS</a:t>
            </a:r>
          </a:p>
          <a:p>
            <a:pPr algn="just">
              <a:buNone/>
            </a:pPr>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Head halter</a:t>
            </a:r>
          </a:p>
          <a:p>
            <a:pPr algn="just"/>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Cranial tongs</a:t>
            </a:r>
          </a:p>
          <a:p>
            <a:pPr algn="just"/>
            <a:endParaRPr lang="en-US" b="1" dirty="0" smtClean="0">
              <a:solidFill>
                <a:srgbClr val="FFFF00"/>
              </a:solidFill>
              <a:latin typeface="Arial" pitchFamily="34" charset="0"/>
              <a:cs typeface="Arial" pitchFamily="34" charset="0"/>
            </a:endParaRPr>
          </a:p>
          <a:p>
            <a:pPr algn="just"/>
            <a:r>
              <a:rPr lang="en-US" b="1" dirty="0" smtClean="0">
                <a:solidFill>
                  <a:srgbClr val="FFFF00"/>
                </a:solidFill>
                <a:latin typeface="Arial" pitchFamily="34" charset="0"/>
                <a:cs typeface="Arial" pitchFamily="34" charset="0"/>
              </a:rPr>
              <a:t>Halo head ring</a:t>
            </a:r>
            <a:endParaRPr lang="en-IN" b="1" dirty="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lstStyle/>
          <a:p>
            <a:pPr algn="ctr">
              <a:buNone/>
            </a:pPr>
            <a:r>
              <a:rPr lang="en-US" b="1" u="sng" dirty="0" smtClean="0">
                <a:solidFill>
                  <a:srgbClr val="FFC000"/>
                </a:solidFill>
                <a:latin typeface="Arial" pitchFamily="34" charset="0"/>
                <a:cs typeface="Arial" pitchFamily="34" charset="0"/>
              </a:rPr>
              <a:t>HEAD HALTER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INDICATIONS</a:t>
            </a:r>
          </a:p>
          <a:p>
            <a:pPr algn="just">
              <a:buBlip>
                <a:blip r:embed="rId2"/>
              </a:buBlip>
            </a:pPr>
            <a:r>
              <a:rPr lang="en-US" b="1" dirty="0" smtClean="0">
                <a:latin typeface="Arial" pitchFamily="34" charset="0"/>
                <a:cs typeface="Arial" pitchFamily="34" charset="0"/>
              </a:rPr>
              <a:t>Cervical </a:t>
            </a:r>
            <a:r>
              <a:rPr lang="en-US" b="1" dirty="0" err="1" smtClean="0">
                <a:latin typeface="Arial" pitchFamily="34" charset="0"/>
                <a:cs typeface="Arial" pitchFamily="34" charset="0"/>
              </a:rPr>
              <a:t>radiculopathy</a:t>
            </a:r>
            <a:r>
              <a:rPr lang="en-US" b="1" dirty="0" smtClean="0">
                <a:latin typeface="Arial" pitchFamily="34" charset="0"/>
                <a:cs typeface="Arial" pitchFamily="34" charset="0"/>
              </a:rPr>
              <a:t> caused by a herniated disc or </a:t>
            </a:r>
            <a:r>
              <a:rPr lang="en-US" b="1" dirty="0" err="1" smtClean="0">
                <a:latin typeface="Arial" pitchFamily="34" charset="0"/>
                <a:cs typeface="Arial" pitchFamily="34" charset="0"/>
              </a:rPr>
              <a:t>spondylosis</a:t>
            </a:r>
            <a:r>
              <a:rPr lang="en-US" b="1" dirty="0" smtClean="0">
                <a:latin typeface="Arial" pitchFamily="34" charset="0"/>
                <a:cs typeface="Arial" pitchFamily="34" charset="0"/>
              </a:rPr>
              <a:t>.</a:t>
            </a:r>
          </a:p>
          <a:p>
            <a:pPr algn="just">
              <a:buBlip>
                <a:blip r:embed="rId2"/>
              </a:buBlip>
            </a:pPr>
            <a:endParaRPr lang="en-US" b="1" dirty="0" smtClean="0">
              <a:latin typeface="Arial" pitchFamily="34" charset="0"/>
              <a:cs typeface="Arial" pitchFamily="34" charset="0"/>
            </a:endParaRPr>
          </a:p>
          <a:p>
            <a:pPr algn="just">
              <a:buBlip>
                <a:blip r:embed="rId2"/>
              </a:buBlip>
            </a:pPr>
            <a:r>
              <a:rPr lang="en-US" b="1" dirty="0" smtClean="0">
                <a:latin typeface="Arial" pitchFamily="34" charset="0"/>
                <a:cs typeface="Arial" pitchFamily="34" charset="0"/>
              </a:rPr>
              <a:t>Cervical muscle spasm.</a:t>
            </a:r>
          </a:p>
          <a:p>
            <a:pPr algn="just">
              <a:buNone/>
            </a:pPr>
            <a:r>
              <a:rPr lang="en-US" b="1" i="1" dirty="0" smtClean="0">
                <a:solidFill>
                  <a:srgbClr val="FFFF00"/>
                </a:solidFill>
                <a:latin typeface="Arial" pitchFamily="34" charset="0"/>
                <a:cs typeface="Arial" pitchFamily="34" charset="0"/>
              </a:rPr>
              <a:t>APPLICATION</a:t>
            </a:r>
          </a:p>
          <a:p>
            <a:pPr algn="just">
              <a:buNone/>
            </a:pPr>
            <a:endParaRPr lang="en-US" b="1" i="1" dirty="0" smtClean="0">
              <a:solidFill>
                <a:srgbClr val="FFFF00"/>
              </a:solidFill>
              <a:latin typeface="Arial" pitchFamily="34" charset="0"/>
              <a:cs typeface="Arial" pitchFamily="34" charset="0"/>
            </a:endParaRPr>
          </a:p>
          <a:p>
            <a:pPr algn="just"/>
            <a:r>
              <a:rPr lang="en-US" b="1" dirty="0" smtClean="0">
                <a:latin typeface="Arial" pitchFamily="34" charset="0"/>
                <a:cs typeface="Arial" pitchFamily="34" charset="0"/>
              </a:rPr>
              <a:t>Though they vary in design, head halter system consist of two pads, one placed under the chin &amp; one under the </a:t>
            </a:r>
            <a:r>
              <a:rPr lang="en-US" b="1" dirty="0" err="1" smtClean="0">
                <a:latin typeface="Arial" pitchFamily="34" charset="0"/>
                <a:cs typeface="Arial" pitchFamily="34" charset="0"/>
              </a:rPr>
              <a:t>occiput</a:t>
            </a:r>
            <a:r>
              <a:rPr lang="en-US" b="1" dirty="0" smtClean="0">
                <a:latin typeface="Arial" pitchFamily="34" charset="0"/>
                <a:cs typeface="Arial" pitchFamily="34" charset="0"/>
              </a:rPr>
              <a:t>.</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lstStyle/>
          <a:p>
            <a:pPr algn="ctr">
              <a:buNone/>
            </a:pPr>
            <a:r>
              <a:rPr lang="en-US" b="1" u="sng" dirty="0" smtClean="0">
                <a:solidFill>
                  <a:srgbClr val="FFC000"/>
                </a:solidFill>
                <a:latin typeface="Arial" pitchFamily="34" charset="0"/>
                <a:cs typeface="Arial" pitchFamily="34" charset="0"/>
              </a:rPr>
              <a:t>HEAD HALTER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APPLICATION</a:t>
            </a:r>
          </a:p>
          <a:p>
            <a:pPr algn="just"/>
            <a:r>
              <a:rPr lang="en-US" b="1" dirty="0" smtClean="0">
                <a:latin typeface="Arial" pitchFamily="34" charset="0"/>
                <a:cs typeface="Arial" pitchFamily="34" charset="0"/>
              </a:rPr>
              <a:t>The Crile hear halter is an exception, which has a pad under beneath the </a:t>
            </a:r>
            <a:r>
              <a:rPr lang="en-US" b="1" dirty="0" err="1" smtClean="0">
                <a:latin typeface="Arial" pitchFamily="34" charset="0"/>
                <a:cs typeface="Arial" pitchFamily="34" charset="0"/>
              </a:rPr>
              <a:t>occiput</a:t>
            </a:r>
            <a:r>
              <a:rPr lang="en-US" b="1" dirty="0" smtClean="0">
                <a:latin typeface="Arial" pitchFamily="34" charset="0"/>
                <a:cs typeface="Arial" pitchFamily="34" charset="0"/>
              </a:rPr>
              <a:t> &amp; a padded forehead piece so that the chin is free.</a:t>
            </a:r>
          </a:p>
          <a:p>
            <a:pPr algn="just"/>
            <a:r>
              <a:rPr lang="en-US" b="1" dirty="0" smtClean="0">
                <a:latin typeface="Arial" pitchFamily="34" charset="0"/>
                <a:cs typeface="Arial" pitchFamily="34" charset="0"/>
              </a:rPr>
              <a:t>Patient is supine &amp; is in the </a:t>
            </a:r>
            <a:r>
              <a:rPr lang="en-US" b="1" dirty="0" err="1" smtClean="0">
                <a:latin typeface="Arial" pitchFamily="34" charset="0"/>
                <a:cs typeface="Arial" pitchFamily="34" charset="0"/>
              </a:rPr>
              <a:t>semiflexed</a:t>
            </a:r>
            <a:r>
              <a:rPr lang="en-US" b="1" dirty="0" smtClean="0">
                <a:latin typeface="Arial" pitchFamily="34" charset="0"/>
                <a:cs typeface="Arial" pitchFamily="34" charset="0"/>
              </a:rPr>
              <a:t> position 9flexed at the waist). Head of the bed is elevated at 30 - 40</a:t>
            </a:r>
            <a:r>
              <a:rPr lang="en-US" b="1" dirty="0" smtClean="0">
                <a:latin typeface="Calibri"/>
                <a:cs typeface="Arial" pitchFamily="34" charset="0"/>
              </a:rPr>
              <a:t>⁰, with the hips &amp; knees flexed to about </a:t>
            </a:r>
            <a:r>
              <a:rPr lang="en-US" b="1" dirty="0" smtClean="0">
                <a:latin typeface="Arial" pitchFamily="34" charset="0"/>
                <a:cs typeface="Arial" pitchFamily="34" charset="0"/>
              </a:rPr>
              <a:t>45</a:t>
            </a:r>
            <a:r>
              <a:rPr lang="en-US" b="1" dirty="0" smtClean="0">
                <a:latin typeface="Calibri"/>
                <a:cs typeface="Arial" pitchFamily="34" charset="0"/>
              </a:rPr>
              <a:t>⁰.</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lstStyle/>
          <a:p>
            <a:pPr algn="ctr">
              <a:buNone/>
            </a:pPr>
            <a:r>
              <a:rPr lang="en-US" b="1" u="sng" dirty="0" smtClean="0">
                <a:solidFill>
                  <a:srgbClr val="FFC000"/>
                </a:solidFill>
                <a:latin typeface="Arial" pitchFamily="34" charset="0"/>
                <a:cs typeface="Arial" pitchFamily="34" charset="0"/>
              </a:rPr>
              <a:t>HEAD HALTER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APPLICATION</a:t>
            </a:r>
          </a:p>
          <a:p>
            <a:pPr algn="just"/>
            <a:r>
              <a:rPr lang="en-US" b="1" dirty="0" smtClean="0">
                <a:latin typeface="Arial" pitchFamily="34" charset="0"/>
                <a:cs typeface="Arial" pitchFamily="34" charset="0"/>
              </a:rPr>
              <a:t>In outpatient treatment of patients with cervical </a:t>
            </a:r>
            <a:r>
              <a:rPr lang="en-US" b="1" dirty="0" err="1" smtClean="0">
                <a:latin typeface="Arial" pitchFamily="34" charset="0"/>
                <a:cs typeface="Arial" pitchFamily="34" charset="0"/>
              </a:rPr>
              <a:t>spondylosis</a:t>
            </a:r>
            <a:r>
              <a:rPr lang="en-US" b="1" dirty="0" smtClean="0">
                <a:latin typeface="Arial" pitchFamily="34" charset="0"/>
                <a:cs typeface="Arial" pitchFamily="34" charset="0"/>
              </a:rPr>
              <a:t> &amp; muscle spasm, traction may be applied in sitting position. The amount of traction can be up to 45 lbs.</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In supine position, the initial starting weight is usually 5 lb, increasing by a 5 lb increments </a:t>
            </a:r>
            <a:r>
              <a:rPr lang="en-US" b="1" dirty="0" err="1" smtClean="0">
                <a:latin typeface="Arial" pitchFamily="34" charset="0"/>
                <a:cs typeface="Arial" pitchFamily="34" charset="0"/>
              </a:rPr>
              <a:t>upto</a:t>
            </a:r>
            <a:r>
              <a:rPr lang="en-US" b="1" dirty="0" smtClean="0">
                <a:latin typeface="Arial" pitchFamily="34" charset="0"/>
                <a:cs typeface="Arial" pitchFamily="34" charset="0"/>
              </a:rPr>
              <a:t> a maximum of 15 lbs. Mostly 15 minutes of traction twice a day is prescribed.</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lstStyle/>
          <a:p>
            <a:pPr algn="ctr">
              <a:buNone/>
            </a:pPr>
            <a:r>
              <a:rPr lang="en-US" b="1" u="sng" dirty="0" smtClean="0">
                <a:solidFill>
                  <a:srgbClr val="FFC000"/>
                </a:solidFill>
                <a:latin typeface="Arial" pitchFamily="34" charset="0"/>
                <a:cs typeface="Arial" pitchFamily="34" charset="0"/>
              </a:rPr>
              <a:t>HEAD HALTER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RISKS</a:t>
            </a:r>
          </a:p>
          <a:p>
            <a:pPr algn="just"/>
            <a:r>
              <a:rPr lang="en-US" b="1" dirty="0" smtClean="0">
                <a:latin typeface="Arial" pitchFamily="34" charset="0"/>
                <a:cs typeface="Arial" pitchFamily="34" charset="0"/>
              </a:rPr>
              <a:t>Skin problems caused by pressure</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 pain</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Cervical </a:t>
            </a:r>
            <a:r>
              <a:rPr lang="en-US" b="1" dirty="0" err="1" smtClean="0">
                <a:latin typeface="Arial" pitchFamily="34" charset="0"/>
                <a:cs typeface="Arial" pitchFamily="34" charset="0"/>
              </a:rPr>
              <a:t>radicular</a:t>
            </a:r>
            <a:r>
              <a:rPr lang="en-US" b="1" dirty="0" smtClean="0">
                <a:latin typeface="Arial" pitchFamily="34" charset="0"/>
                <a:cs typeface="Arial" pitchFamily="34" charset="0"/>
              </a:rPr>
              <a:t> pain (</a:t>
            </a:r>
            <a:r>
              <a:rPr lang="en-US" b="1" dirty="0" err="1" smtClean="0">
                <a:latin typeface="Arial" pitchFamily="34" charset="0"/>
                <a:cs typeface="Arial" pitchFamily="34" charset="0"/>
              </a:rPr>
              <a:t>LaBan</a:t>
            </a:r>
            <a:r>
              <a:rPr lang="en-US" b="1" dirty="0" smtClean="0">
                <a:latin typeface="Arial" pitchFamily="34" charset="0"/>
                <a:cs typeface="Arial" pitchFamily="34" charset="0"/>
              </a:rPr>
              <a:t> et al)</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rmAutofit/>
          </a:bodyPr>
          <a:lstStyle/>
          <a:p>
            <a:r>
              <a:rPr lang="en-US" sz="3200" b="1" u="sng" dirty="0" smtClean="0">
                <a:latin typeface="Arial" pitchFamily="34" charset="0"/>
                <a:cs typeface="Arial" pitchFamily="34" charset="0"/>
              </a:rPr>
              <a:t>CLASSIFICATION</a:t>
            </a:r>
            <a:endParaRPr lang="en-IN" sz="3200" b="1" u="sng"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0" y="0"/>
          <a:ext cx="9501254" cy="7083789"/>
        </p:xfrm>
        <a:graphic>
          <a:graphicData uri="http://schemas.openxmlformats.org/drawingml/2006/table">
            <a:tbl>
              <a:tblPr firstRow="1" bandRow="1">
                <a:tableStyleId>{5C22544A-7EE6-4342-B048-85BDC9FD1C3A}</a:tableStyleId>
              </a:tblPr>
              <a:tblGrid>
                <a:gridCol w="2634999"/>
                <a:gridCol w="4008735"/>
                <a:gridCol w="2857520"/>
              </a:tblGrid>
              <a:tr h="470450">
                <a:tc>
                  <a:txBody>
                    <a:bodyPr/>
                    <a:lstStyle/>
                    <a:p>
                      <a:r>
                        <a:rPr lang="en-US" dirty="0" smtClean="0"/>
                        <a:t>UPPER CERVICAL</a:t>
                      </a:r>
                      <a:r>
                        <a:rPr lang="en-US" baseline="0" dirty="0" smtClean="0"/>
                        <a:t> TYPE</a:t>
                      </a:r>
                      <a:endParaRPr lang="en-IN" dirty="0"/>
                    </a:p>
                  </a:txBody>
                  <a:tcPr/>
                </a:tc>
                <a:tc>
                  <a:txBody>
                    <a:bodyPr/>
                    <a:lstStyle/>
                    <a:p>
                      <a:r>
                        <a:rPr lang="en-US" dirty="0" smtClean="0"/>
                        <a:t>FEATURES</a:t>
                      </a:r>
                      <a:endParaRPr lang="en-IN" dirty="0"/>
                    </a:p>
                  </a:txBody>
                  <a:tcPr/>
                </a:tc>
                <a:tc>
                  <a:txBody>
                    <a:bodyPr/>
                    <a:lstStyle/>
                    <a:p>
                      <a:r>
                        <a:rPr lang="en-US" dirty="0" smtClean="0"/>
                        <a:t>MECHANISM</a:t>
                      </a:r>
                      <a:endParaRPr lang="en-IN" dirty="0"/>
                    </a:p>
                  </a:txBody>
                  <a:tcPr/>
                </a:tc>
              </a:tr>
              <a:tr h="608076">
                <a:tc>
                  <a:txBody>
                    <a:bodyPr/>
                    <a:lstStyle/>
                    <a:p>
                      <a:r>
                        <a:rPr lang="en-US" dirty="0" smtClean="0">
                          <a:latin typeface="Aharoni" pitchFamily="2" charset="-79"/>
                          <a:cs typeface="Aharoni" pitchFamily="2" charset="-79"/>
                        </a:rPr>
                        <a:t>OCCIPITOCERVICAL DISLOCATION</a:t>
                      </a:r>
                      <a:endParaRPr lang="en-IN" dirty="0">
                        <a:latin typeface="Aharoni" pitchFamily="2" charset="-79"/>
                        <a:cs typeface="Aharoni" pitchFamily="2" charset="-79"/>
                      </a:endParaRPr>
                    </a:p>
                  </a:txBody>
                  <a:tcPr/>
                </a:tc>
                <a:tc>
                  <a:txBody>
                    <a:bodyPr/>
                    <a:lstStyle/>
                    <a:p>
                      <a:endParaRPr lang="en-IN" dirty="0"/>
                    </a:p>
                  </a:txBody>
                  <a:tcPr/>
                </a:tc>
                <a:tc>
                  <a:txBody>
                    <a:bodyPr/>
                    <a:lstStyle/>
                    <a:p>
                      <a:endParaRPr lang="en-IN" dirty="0"/>
                    </a:p>
                  </a:txBody>
                  <a:tcPr/>
                </a:tc>
              </a:tr>
              <a:tr h="608076">
                <a:tc>
                  <a:txBody>
                    <a:bodyPr/>
                    <a:lstStyle/>
                    <a:p>
                      <a:r>
                        <a:rPr lang="en-US" b="1" dirty="0" smtClean="0">
                          <a:latin typeface="Arial" pitchFamily="34" charset="0"/>
                          <a:cs typeface="Arial" pitchFamily="34" charset="0"/>
                        </a:rPr>
                        <a:t>TYPE I</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Ant. dislocation of </a:t>
                      </a:r>
                      <a:r>
                        <a:rPr lang="en-US" dirty="0" err="1" smtClean="0">
                          <a:latin typeface="Arial" pitchFamily="34" charset="0"/>
                          <a:cs typeface="Arial" pitchFamily="34" charset="0"/>
                        </a:rPr>
                        <a:t>condyle</a:t>
                      </a:r>
                      <a:r>
                        <a:rPr lang="en-US" dirty="0" smtClean="0">
                          <a:latin typeface="Arial" pitchFamily="34" charset="0"/>
                          <a:cs typeface="Arial" pitchFamily="34" charset="0"/>
                        </a:rPr>
                        <a:t> on C1 lat. Mass</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Ant. Translation</a:t>
                      </a:r>
                      <a:r>
                        <a:rPr lang="en-US" baseline="0" dirty="0" smtClean="0">
                          <a:latin typeface="Arial" pitchFamily="34" charset="0"/>
                          <a:cs typeface="Arial" pitchFamily="34" charset="0"/>
                        </a:rPr>
                        <a:t> with </a:t>
                      </a:r>
                    </a:p>
                    <a:p>
                      <a:r>
                        <a:rPr lang="en-US" baseline="0" dirty="0" smtClean="0">
                          <a:latin typeface="Arial" pitchFamily="34" charset="0"/>
                          <a:cs typeface="Arial" pitchFamily="34" charset="0"/>
                        </a:rPr>
                        <a:t>slight distraction</a:t>
                      </a:r>
                      <a:endParaRPr lang="en-IN" dirty="0">
                        <a:latin typeface="Arial" pitchFamily="34" charset="0"/>
                        <a:cs typeface="Arial" pitchFamily="34" charset="0"/>
                      </a:endParaRPr>
                    </a:p>
                  </a:txBody>
                  <a:tcPr/>
                </a:tc>
              </a:tr>
              <a:tr h="608076">
                <a:tc>
                  <a:txBody>
                    <a:bodyPr/>
                    <a:lstStyle/>
                    <a:p>
                      <a:r>
                        <a:rPr lang="en-US" b="1" dirty="0" smtClean="0">
                          <a:latin typeface="Arial" pitchFamily="34" charset="0"/>
                          <a:cs typeface="Arial" pitchFamily="34" charset="0"/>
                        </a:rPr>
                        <a:t>TYPE IIA</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Vertical</a:t>
                      </a:r>
                      <a:r>
                        <a:rPr lang="en-US" baseline="0" dirty="0" smtClean="0">
                          <a:latin typeface="Arial" pitchFamily="34" charset="0"/>
                          <a:cs typeface="Arial" pitchFamily="34" charset="0"/>
                        </a:rPr>
                        <a:t> distraction of C0– C1 joint &gt; 2 mm</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Axial/vertical </a:t>
                      </a:r>
                    </a:p>
                    <a:p>
                      <a:r>
                        <a:rPr lang="en-US" dirty="0" smtClean="0">
                          <a:latin typeface="Arial" pitchFamily="34" charset="0"/>
                          <a:cs typeface="Arial" pitchFamily="34" charset="0"/>
                        </a:rPr>
                        <a:t>distraction</a:t>
                      </a:r>
                      <a:endParaRPr lang="en-IN" dirty="0">
                        <a:latin typeface="Arial" pitchFamily="34" charset="0"/>
                        <a:cs typeface="Arial" pitchFamily="34" charset="0"/>
                      </a:endParaRPr>
                    </a:p>
                  </a:txBody>
                  <a:tcPr/>
                </a:tc>
              </a:tr>
              <a:tr h="868680">
                <a:tc>
                  <a:txBody>
                    <a:bodyPr/>
                    <a:lstStyle/>
                    <a:p>
                      <a:r>
                        <a:rPr lang="en-US" b="1" dirty="0" smtClean="0">
                          <a:latin typeface="Arial" pitchFamily="34" charset="0"/>
                          <a:cs typeface="Arial" pitchFamily="34" charset="0"/>
                        </a:rPr>
                        <a:t>TYPE IIB</a:t>
                      </a:r>
                      <a:endParaRPr lang="en-IN"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Vertical</a:t>
                      </a:r>
                      <a:r>
                        <a:rPr lang="en-US" baseline="0" dirty="0" smtClean="0">
                          <a:latin typeface="Arial" pitchFamily="34" charset="0"/>
                          <a:cs typeface="Arial" pitchFamily="34" charset="0"/>
                        </a:rPr>
                        <a:t> distraction of C1– C2 joint &gt; 2 mm</a:t>
                      </a:r>
                      <a:endParaRPr lang="en-IN" dirty="0" smtClean="0">
                        <a:latin typeface="Arial" pitchFamily="34" charset="0"/>
                        <a:cs typeface="Arial" pitchFamily="34" charset="0"/>
                      </a:endParaRPr>
                    </a:p>
                    <a:p>
                      <a:endParaRPr lang="en-IN"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Axial/vertical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distraction</a:t>
                      </a:r>
                      <a:endParaRPr lang="en-IN" dirty="0" smtClean="0">
                        <a:latin typeface="Arial" pitchFamily="34" charset="0"/>
                        <a:cs typeface="Arial" pitchFamily="34" charset="0"/>
                      </a:endParaRPr>
                    </a:p>
                    <a:p>
                      <a:endParaRPr lang="en-US" dirty="0" smtClean="0">
                        <a:latin typeface="Arial" pitchFamily="34" charset="0"/>
                        <a:cs typeface="Arial" pitchFamily="34" charset="0"/>
                      </a:endParaRPr>
                    </a:p>
                  </a:txBody>
                  <a:tcPr/>
                </a:tc>
              </a:tr>
              <a:tr h="868680">
                <a:tc>
                  <a:txBody>
                    <a:bodyPr/>
                    <a:lstStyle/>
                    <a:p>
                      <a:r>
                        <a:rPr lang="en-US" b="1" dirty="0" smtClean="0">
                          <a:latin typeface="Arial" pitchFamily="34" charset="0"/>
                          <a:cs typeface="Arial" pitchFamily="34" charset="0"/>
                        </a:rPr>
                        <a:t>TYPE III</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Wedge</a:t>
                      </a:r>
                      <a:r>
                        <a:rPr lang="en-US" baseline="0" dirty="0" smtClean="0">
                          <a:latin typeface="Arial" pitchFamily="34" charset="0"/>
                          <a:cs typeface="Arial" pitchFamily="34" charset="0"/>
                        </a:rPr>
                        <a:t> shaped avulsion fracture of </a:t>
                      </a:r>
                      <a:r>
                        <a:rPr lang="en-US" baseline="0" dirty="0" err="1" smtClean="0">
                          <a:latin typeface="Arial" pitchFamily="34" charset="0"/>
                          <a:cs typeface="Arial" pitchFamily="34" charset="0"/>
                        </a:rPr>
                        <a:t>condyle</a:t>
                      </a:r>
                      <a:r>
                        <a:rPr lang="en-US" baseline="0" dirty="0" smtClean="0">
                          <a:latin typeface="Arial" pitchFamily="34" charset="0"/>
                          <a:cs typeface="Arial" pitchFamily="34" charset="0"/>
                        </a:rPr>
                        <a:t> by </a:t>
                      </a:r>
                      <a:r>
                        <a:rPr lang="en-US" baseline="0" dirty="0" err="1" smtClean="0">
                          <a:latin typeface="Arial" pitchFamily="34" charset="0"/>
                          <a:cs typeface="Arial" pitchFamily="34" charset="0"/>
                        </a:rPr>
                        <a:t>alar</a:t>
                      </a:r>
                      <a:r>
                        <a:rPr lang="en-US" baseline="0" dirty="0" smtClean="0">
                          <a:latin typeface="Arial" pitchFamily="34" charset="0"/>
                          <a:cs typeface="Arial" pitchFamily="34" charset="0"/>
                        </a:rPr>
                        <a:t> ligament, usually unilateral</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Posterior translation </a:t>
                      </a:r>
                    </a:p>
                    <a:p>
                      <a:r>
                        <a:rPr lang="en-US" dirty="0" smtClean="0">
                          <a:latin typeface="Arial" pitchFamily="34" charset="0"/>
                          <a:cs typeface="Arial" pitchFamily="34" charset="0"/>
                        </a:rPr>
                        <a:t>with slight distraction</a:t>
                      </a:r>
                      <a:endParaRPr lang="en-IN" dirty="0">
                        <a:latin typeface="Arial" pitchFamily="34" charset="0"/>
                        <a:cs typeface="Arial" pitchFamily="34" charset="0"/>
                      </a:endParaRPr>
                    </a:p>
                  </a:txBody>
                  <a:tcPr/>
                </a:tc>
              </a:tr>
              <a:tr h="608076">
                <a:tc>
                  <a:txBody>
                    <a:bodyPr/>
                    <a:lstStyle/>
                    <a:p>
                      <a:r>
                        <a:rPr lang="en-US" dirty="0" smtClean="0">
                          <a:latin typeface="Aharoni" pitchFamily="2" charset="-79"/>
                          <a:cs typeface="Aharoni" pitchFamily="2" charset="-79"/>
                        </a:rPr>
                        <a:t>OCCIPITAL CONDYLE FRACTURE</a:t>
                      </a:r>
                      <a:endParaRPr lang="en-IN" dirty="0">
                        <a:latin typeface="Aharoni" pitchFamily="2" charset="-79"/>
                        <a:cs typeface="Aharoni" pitchFamily="2" charset="-79"/>
                      </a:endParaRPr>
                    </a:p>
                  </a:txBody>
                  <a:tcPr/>
                </a:tc>
                <a:tc>
                  <a:txBody>
                    <a:bodyPr/>
                    <a:lstStyle/>
                    <a:p>
                      <a:endParaRPr lang="en-IN">
                        <a:latin typeface="Arial" pitchFamily="34" charset="0"/>
                        <a:cs typeface="Arial" pitchFamily="34" charset="0"/>
                      </a:endParaRPr>
                    </a:p>
                  </a:txBody>
                  <a:tcPr/>
                </a:tc>
                <a:tc>
                  <a:txBody>
                    <a:bodyPr/>
                    <a:lstStyle/>
                    <a:p>
                      <a:endParaRPr lang="en-IN" dirty="0">
                        <a:latin typeface="Arial" pitchFamily="34" charset="0"/>
                        <a:cs typeface="Arial" pitchFamily="34" charset="0"/>
                      </a:endParaRPr>
                    </a:p>
                  </a:txBody>
                  <a:tcPr/>
                </a:tc>
              </a:tr>
              <a:tr h="60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a:t>
                      </a:r>
                      <a:endParaRPr lang="en-IN" b="1" dirty="0" smtClean="0">
                        <a:latin typeface="Arial" pitchFamily="34" charset="0"/>
                        <a:cs typeface="Arial" pitchFamily="34" charset="0"/>
                      </a:endParaRPr>
                    </a:p>
                    <a:p>
                      <a:endParaRPr lang="en-IN" dirty="0"/>
                    </a:p>
                  </a:txBody>
                  <a:tcPr/>
                </a:tc>
                <a:tc>
                  <a:txBody>
                    <a:bodyPr/>
                    <a:lstStyle/>
                    <a:p>
                      <a:r>
                        <a:rPr lang="en-US" dirty="0" smtClean="0">
                          <a:latin typeface="Arial" pitchFamily="34" charset="0"/>
                          <a:cs typeface="Arial" pitchFamily="34" charset="0"/>
                        </a:rPr>
                        <a:t>Unilateral impacted fracture</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Axial load with slight lateral bend</a:t>
                      </a:r>
                      <a:endParaRPr lang="en-IN" dirty="0">
                        <a:latin typeface="Arial" pitchFamily="34" charset="0"/>
                        <a:cs typeface="Arial" pitchFamily="34" charset="0"/>
                      </a:endParaRPr>
                    </a:p>
                  </a:txBody>
                  <a:tcPr/>
                </a:tc>
              </a:tr>
              <a:tr h="868680">
                <a:tc>
                  <a:txBody>
                    <a:bodyPr/>
                    <a:lstStyle/>
                    <a:p>
                      <a:r>
                        <a:rPr lang="en-US" b="1" dirty="0" smtClean="0">
                          <a:latin typeface="Arial" pitchFamily="34" charset="0"/>
                          <a:cs typeface="Arial" pitchFamily="34" charset="0"/>
                        </a:rPr>
                        <a:t>TYPE II</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Same as Type I with basilar or occipital fracture, or bilateral </a:t>
                      </a:r>
                      <a:r>
                        <a:rPr lang="en-US" dirty="0" err="1" smtClean="0">
                          <a:latin typeface="Arial" pitchFamily="34" charset="0"/>
                          <a:cs typeface="Arial" pitchFamily="34" charset="0"/>
                        </a:rPr>
                        <a:t>condyle</a:t>
                      </a:r>
                      <a:r>
                        <a:rPr lang="en-US" dirty="0" smtClean="0">
                          <a:latin typeface="Arial" pitchFamily="34" charset="0"/>
                          <a:cs typeface="Arial" pitchFamily="34" charset="0"/>
                        </a:rPr>
                        <a:t> fractures</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Severe axial load with lateral load</a:t>
                      </a:r>
                      <a:endParaRPr lang="en-IN" dirty="0">
                        <a:latin typeface="Arial" pitchFamily="34" charset="0"/>
                        <a:cs typeface="Arial" pitchFamily="34" charset="0"/>
                      </a:endParaRPr>
                    </a:p>
                  </a:txBody>
                  <a:tcPr/>
                </a:tc>
              </a:tr>
              <a:tr h="669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III</a:t>
                      </a:r>
                      <a:endParaRPr lang="en-IN" b="1" dirty="0" smtClean="0">
                        <a:latin typeface="Arial" pitchFamily="34" charset="0"/>
                        <a:cs typeface="Arial" pitchFamily="34" charset="0"/>
                      </a:endParaRPr>
                    </a:p>
                    <a:p>
                      <a:endParaRPr lang="en-IN" dirty="0"/>
                    </a:p>
                  </a:txBody>
                  <a:tcPr/>
                </a:tc>
                <a:tc>
                  <a:txBody>
                    <a:bodyPr/>
                    <a:lstStyle/>
                    <a:p>
                      <a:r>
                        <a:rPr lang="en-US" dirty="0" smtClean="0">
                          <a:latin typeface="Arial" pitchFamily="34" charset="0"/>
                          <a:cs typeface="Arial" pitchFamily="34" charset="0"/>
                        </a:rPr>
                        <a:t>Wedge</a:t>
                      </a:r>
                      <a:r>
                        <a:rPr lang="en-US" baseline="0" dirty="0" smtClean="0">
                          <a:latin typeface="Arial" pitchFamily="34" charset="0"/>
                          <a:cs typeface="Arial" pitchFamily="34" charset="0"/>
                        </a:rPr>
                        <a:t> shaped avulsion fracture</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Lateral bend with </a:t>
                      </a:r>
                    </a:p>
                    <a:p>
                      <a:r>
                        <a:rPr lang="en-US" dirty="0" smtClean="0">
                          <a:latin typeface="Arial" pitchFamily="34" charset="0"/>
                          <a:cs typeface="Arial" pitchFamily="34" charset="0"/>
                        </a:rPr>
                        <a:t>rotation</a:t>
                      </a:r>
                      <a:endParaRPr lang="en-IN" dirty="0">
                        <a:latin typeface="Arial" pitchFamily="34" charset="0"/>
                        <a:cs typeface="Arial" pitchFamily="34" charset="0"/>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normAutofit lnSpcReduction="10000"/>
          </a:bodyPr>
          <a:lstStyle/>
          <a:p>
            <a:pPr algn="ctr">
              <a:buNone/>
            </a:pPr>
            <a:r>
              <a:rPr lang="en-US" b="1" u="sng" dirty="0" smtClean="0">
                <a:solidFill>
                  <a:srgbClr val="FFC000"/>
                </a:solidFill>
                <a:latin typeface="Arial" pitchFamily="34" charset="0"/>
                <a:cs typeface="Arial" pitchFamily="34" charset="0"/>
              </a:rPr>
              <a:t>SKELETAL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INDICATIONS</a:t>
            </a:r>
          </a:p>
          <a:p>
            <a:pPr algn="just"/>
            <a:r>
              <a:rPr lang="en-US" b="1" dirty="0" smtClean="0">
                <a:latin typeface="Arial" pitchFamily="34" charset="0"/>
                <a:cs typeface="Arial" pitchFamily="34" charset="0"/>
              </a:rPr>
              <a:t>Serious injuries to the cervical spine to reduce a dislocation or fracture – dislocation.</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To maintain the position of the cervical spine before &amp; after operative fusion.</a:t>
            </a:r>
          </a:p>
          <a:p>
            <a:pPr algn="just">
              <a:buNone/>
            </a:pPr>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Occasionally for the treatment of cervical </a:t>
            </a:r>
            <a:r>
              <a:rPr lang="en-US" b="1" dirty="0" err="1" smtClean="0">
                <a:latin typeface="Arial" pitchFamily="34" charset="0"/>
                <a:cs typeface="Arial" pitchFamily="34" charset="0"/>
              </a:rPr>
              <a:t>spondylosis</a:t>
            </a:r>
            <a:r>
              <a:rPr lang="en-US" b="1" dirty="0" smtClean="0">
                <a:latin typeface="Arial" pitchFamily="34" charset="0"/>
                <a:cs typeface="Arial" pitchFamily="34" charset="0"/>
              </a:rPr>
              <a:t> with a severe nerve root compression syndrome.</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normAutofit lnSpcReduction="10000"/>
          </a:bodyPr>
          <a:lstStyle/>
          <a:p>
            <a:pPr algn="ctr">
              <a:buNone/>
            </a:pPr>
            <a:r>
              <a:rPr lang="en-US" b="1" u="sng" dirty="0" smtClean="0">
                <a:solidFill>
                  <a:srgbClr val="FFC000"/>
                </a:solidFill>
                <a:latin typeface="Arial" pitchFamily="34" charset="0"/>
                <a:cs typeface="Arial" pitchFamily="34" charset="0"/>
              </a:rPr>
              <a:t>SKELETAL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INDICATIONS</a:t>
            </a:r>
          </a:p>
          <a:p>
            <a:pPr algn="just"/>
            <a:r>
              <a:rPr lang="en-US" b="1" dirty="0" smtClean="0">
                <a:latin typeface="Arial" pitchFamily="34" charset="0"/>
                <a:cs typeface="Arial" pitchFamily="34" charset="0"/>
              </a:rPr>
              <a:t>Reduction of </a:t>
            </a:r>
            <a:r>
              <a:rPr lang="en-US" b="1" dirty="0" err="1" smtClean="0">
                <a:latin typeface="Arial" pitchFamily="34" charset="0"/>
                <a:cs typeface="Arial" pitchFamily="34" charset="0"/>
              </a:rPr>
              <a:t>kyphosis</a:t>
            </a:r>
            <a:r>
              <a:rPr lang="en-US" b="1" dirty="0" smtClean="0">
                <a:latin typeface="Arial" pitchFamily="34" charset="0"/>
                <a:cs typeface="Arial" pitchFamily="34" charset="0"/>
              </a:rPr>
              <a:t> following cervical </a:t>
            </a:r>
            <a:r>
              <a:rPr lang="en-US" b="1" dirty="0" err="1" smtClean="0">
                <a:latin typeface="Arial" pitchFamily="34" charset="0"/>
                <a:cs typeface="Arial" pitchFamily="34" charset="0"/>
              </a:rPr>
              <a:t>laminectomy</a:t>
            </a:r>
            <a:r>
              <a:rPr lang="en-US" b="1" dirty="0" smtClean="0">
                <a:latin typeface="Arial" pitchFamily="34" charset="0"/>
                <a:cs typeface="Arial" pitchFamily="34" charset="0"/>
              </a:rPr>
              <a:t> (Herman &amp; Sonntag).</a:t>
            </a:r>
          </a:p>
          <a:p>
            <a:pPr algn="just"/>
            <a:endParaRPr lang="en-US" b="1" dirty="0" smtClean="0">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ADVANTAGES</a:t>
            </a:r>
          </a:p>
          <a:p>
            <a:pPr algn="just"/>
            <a:r>
              <a:rPr lang="en-US" b="1" dirty="0" smtClean="0">
                <a:latin typeface="Arial" pitchFamily="34" charset="0"/>
                <a:cs typeface="Arial" pitchFamily="34" charset="0"/>
              </a:rPr>
              <a:t>Very efficient and can be regulated closely by the amount of weight applied.</a:t>
            </a:r>
          </a:p>
          <a:p>
            <a:pPr algn="just"/>
            <a:r>
              <a:rPr lang="en-US" b="1" dirty="0" smtClean="0">
                <a:latin typeface="Arial" pitchFamily="34" charset="0"/>
                <a:cs typeface="Arial" pitchFamily="34" charset="0"/>
              </a:rPr>
              <a:t>Traction can be much greater than that tolerated with the halter</a:t>
            </a:r>
          </a:p>
          <a:p>
            <a:pPr algn="just"/>
            <a:r>
              <a:rPr lang="en-US" b="1" dirty="0" smtClean="0">
                <a:latin typeface="Arial" pitchFamily="34" charset="0"/>
                <a:cs typeface="Arial" pitchFamily="34" charset="0"/>
              </a:rPr>
              <a:t>Can be applied continuously, 24 hrs a </a:t>
            </a:r>
            <a:r>
              <a:rPr lang="en-US" b="1" dirty="0" err="1" smtClean="0">
                <a:latin typeface="Arial" pitchFamily="34" charset="0"/>
                <a:cs typeface="Arial" pitchFamily="34" charset="0"/>
              </a:rPr>
              <a:t>dayover</a:t>
            </a:r>
            <a:r>
              <a:rPr lang="en-US" b="1" dirty="0" smtClean="0">
                <a:latin typeface="Arial" pitchFamily="34" charset="0"/>
                <a:cs typeface="Arial" pitchFamily="34" charset="0"/>
              </a:rPr>
              <a:t> protracted periods of time.</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normAutofit/>
          </a:bodyPr>
          <a:lstStyle/>
          <a:p>
            <a:pPr algn="ctr">
              <a:buNone/>
            </a:pPr>
            <a:r>
              <a:rPr lang="en-US" b="1" u="sng" dirty="0" smtClean="0">
                <a:solidFill>
                  <a:srgbClr val="FFC000"/>
                </a:solidFill>
                <a:latin typeface="Arial" pitchFamily="34" charset="0"/>
                <a:cs typeface="Arial" pitchFamily="34" charset="0"/>
              </a:rPr>
              <a:t>SKELETAL TRACTION</a:t>
            </a:r>
            <a:endParaRPr lang="en-US" b="1" dirty="0" smtClean="0">
              <a:solidFill>
                <a:srgbClr val="FFFF00"/>
              </a:solidFill>
              <a:latin typeface="Arial" pitchFamily="34" charset="0"/>
              <a:cs typeface="Arial" pitchFamily="34" charset="0"/>
            </a:endParaRPr>
          </a:p>
          <a:p>
            <a:pPr algn="just">
              <a:buNone/>
            </a:pPr>
            <a:endParaRPr lang="en-US" b="1" i="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APPLICATION</a:t>
            </a:r>
          </a:p>
          <a:p>
            <a:pPr algn="just">
              <a:buNone/>
            </a:pPr>
            <a:endParaRPr lang="en-US" b="1" i="1" dirty="0" smtClean="0">
              <a:solidFill>
                <a:srgbClr val="FFFF00"/>
              </a:solidFill>
              <a:latin typeface="Arial" pitchFamily="34" charset="0"/>
              <a:cs typeface="Arial" pitchFamily="34" charset="0"/>
            </a:endParaRPr>
          </a:p>
          <a:p>
            <a:pPr algn="just"/>
            <a:r>
              <a:rPr lang="en-US" b="1" dirty="0" smtClean="0">
                <a:latin typeface="Arial" pitchFamily="34" charset="0"/>
                <a:cs typeface="Arial" pitchFamily="34" charset="0"/>
              </a:rPr>
              <a:t>Should be commenced at 10-15 lbs.</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Traction weights are usually increased every 30 to 60 minutes in 5 to 10 lb increments following radiographic evaluation.</a:t>
            </a:r>
          </a:p>
          <a:p>
            <a:pPr algn="just"/>
            <a:endParaRPr lang="en-US" b="1"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normAutofit lnSpcReduction="10000"/>
          </a:bodyPr>
          <a:lstStyle/>
          <a:p>
            <a:pPr algn="ctr">
              <a:buNone/>
            </a:pPr>
            <a:r>
              <a:rPr lang="en-US" b="1" u="sng" dirty="0" smtClean="0">
                <a:solidFill>
                  <a:srgbClr val="FFC000"/>
                </a:solidFill>
                <a:latin typeface="Arial" pitchFamily="34" charset="0"/>
                <a:cs typeface="Arial" pitchFamily="34" charset="0"/>
              </a:rPr>
              <a:t>SKELETAL TRACTION</a:t>
            </a:r>
            <a:endParaRPr lang="en-US" b="1" dirty="0" smtClean="0">
              <a:solidFill>
                <a:srgbClr val="FFFF00"/>
              </a:solidFill>
              <a:latin typeface="Arial" pitchFamily="34" charset="0"/>
              <a:cs typeface="Arial" pitchFamily="34" charset="0"/>
            </a:endParaRPr>
          </a:p>
          <a:p>
            <a:pPr algn="just">
              <a:buNone/>
            </a:pPr>
            <a:endParaRPr lang="en-US" b="1" i="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GARDNER-WELLS TONGS</a:t>
            </a:r>
          </a:p>
          <a:p>
            <a:pPr algn="just"/>
            <a:r>
              <a:rPr lang="en-US" b="1" dirty="0" smtClean="0">
                <a:latin typeface="Arial" pitchFamily="34" charset="0"/>
                <a:cs typeface="Arial" pitchFamily="34" charset="0"/>
              </a:rPr>
              <a:t>Easier to apply with self contained tension devices.</a:t>
            </a:r>
          </a:p>
          <a:p>
            <a:pPr algn="just"/>
            <a:r>
              <a:rPr lang="en-US" b="1" dirty="0" smtClean="0">
                <a:latin typeface="Arial" pitchFamily="34" charset="0"/>
                <a:cs typeface="Arial" pitchFamily="34" charset="0"/>
              </a:rPr>
              <a:t>Readily applied using local </a:t>
            </a:r>
            <a:r>
              <a:rPr lang="en-US" b="1" dirty="0" err="1" smtClean="0">
                <a:latin typeface="Arial" pitchFamily="34" charset="0"/>
                <a:cs typeface="Arial" pitchFamily="34" charset="0"/>
              </a:rPr>
              <a:t>anaesthesia</a:t>
            </a:r>
            <a:r>
              <a:rPr lang="en-US" b="1" dirty="0" smtClean="0">
                <a:latin typeface="Arial" pitchFamily="34" charset="0"/>
                <a:cs typeface="Arial" pitchFamily="34" charset="0"/>
              </a:rPr>
              <a:t>.</a:t>
            </a:r>
          </a:p>
          <a:p>
            <a:pPr algn="just"/>
            <a:r>
              <a:rPr lang="en-US" b="1" dirty="0" smtClean="0">
                <a:latin typeface="Arial" pitchFamily="34" charset="0"/>
                <a:cs typeface="Arial" pitchFamily="34" charset="0"/>
              </a:rPr>
              <a:t>Pin location is just below the equator of the skull&amp; just above the ears (2-3 cm) in line with the external auditory </a:t>
            </a:r>
            <a:r>
              <a:rPr lang="en-US" b="1" dirty="0" err="1" smtClean="0">
                <a:latin typeface="Arial" pitchFamily="34" charset="0"/>
                <a:cs typeface="Arial" pitchFamily="34" charset="0"/>
              </a:rPr>
              <a:t>meatus</a:t>
            </a:r>
            <a:r>
              <a:rPr lang="en-US" b="1" dirty="0" smtClean="0">
                <a:latin typeface="Arial" pitchFamily="34" charset="0"/>
                <a:cs typeface="Arial" pitchFamily="34" charset="0"/>
              </a:rPr>
              <a:t> &amp; the mastoid process.</a:t>
            </a:r>
          </a:p>
          <a:p>
            <a:pPr algn="just"/>
            <a:r>
              <a:rPr lang="en-US" b="1" dirty="0" smtClean="0">
                <a:latin typeface="Arial" pitchFamily="34" charset="0"/>
                <a:cs typeface="Arial" pitchFamily="34" charset="0"/>
              </a:rPr>
              <a:t>Care must be taken to avoid excessive manipulation of the cervical spine.</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normAutofit/>
          </a:bodyPr>
          <a:lstStyle/>
          <a:p>
            <a:pPr algn="ctr">
              <a:buNone/>
            </a:pPr>
            <a:r>
              <a:rPr lang="en-US" b="1" u="sng" dirty="0" smtClean="0">
                <a:solidFill>
                  <a:srgbClr val="FFC000"/>
                </a:solidFill>
                <a:latin typeface="Arial" pitchFamily="34" charset="0"/>
                <a:cs typeface="Arial" pitchFamily="34" charset="0"/>
              </a:rPr>
              <a:t>SKELETAL TRACTION</a:t>
            </a:r>
            <a:endParaRPr lang="en-US" b="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CRANIAL HALO TRACTION</a:t>
            </a:r>
          </a:p>
          <a:p>
            <a:pPr algn="just"/>
            <a:r>
              <a:rPr lang="en-US" b="1" dirty="0" smtClean="0">
                <a:latin typeface="Arial" pitchFamily="34" charset="0"/>
                <a:cs typeface="Arial" pitchFamily="34" charset="0"/>
              </a:rPr>
              <a:t>Introduced by Nickel, it provides a more efficient skeletal fixation to the skull.</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Allows early patent ambulation.</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Used to stabilize fractures &amp; reduce fracture dislocations &amp; dislocations of the upper &amp; lower cervical spine following trauma, infection, inflammation &amp; </a:t>
            </a:r>
            <a:r>
              <a:rPr lang="en-US" b="1" dirty="0" err="1" smtClean="0">
                <a:latin typeface="Arial" pitchFamily="34" charset="0"/>
                <a:cs typeface="Arial" pitchFamily="34" charset="0"/>
              </a:rPr>
              <a:t>tumour</a:t>
            </a:r>
            <a:r>
              <a:rPr lang="en-US" b="1" dirty="0" smtClean="0">
                <a:latin typeface="Arial" pitchFamily="34" charset="0"/>
                <a:cs typeface="Arial" pitchFamily="34" charset="0"/>
              </a:rPr>
              <a:t> invasion. </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86758" cy="857232"/>
          </a:xfrm>
        </p:spPr>
        <p:txBody>
          <a:bodyPr>
            <a:normAutofit/>
          </a:bodyPr>
          <a:lstStyle/>
          <a:p>
            <a:pPr algn="ctr"/>
            <a:r>
              <a:rPr lang="en-US" sz="3600" b="1" u="sng" dirty="0" smtClean="0"/>
              <a:t>CERVICAL TRACTION</a:t>
            </a:r>
            <a:endParaRPr lang="en-IN" sz="3600" b="1" u="sng" dirty="0"/>
          </a:p>
        </p:txBody>
      </p:sp>
      <p:sp>
        <p:nvSpPr>
          <p:cNvPr id="3" name="Content Placeholder 2"/>
          <p:cNvSpPr>
            <a:spLocks noGrp="1"/>
          </p:cNvSpPr>
          <p:nvPr>
            <p:ph idx="1"/>
          </p:nvPr>
        </p:nvSpPr>
        <p:spPr>
          <a:xfrm>
            <a:off x="214282" y="714356"/>
            <a:ext cx="8643998" cy="6000792"/>
          </a:xfrm>
        </p:spPr>
        <p:txBody>
          <a:bodyPr>
            <a:normAutofit/>
          </a:bodyPr>
          <a:lstStyle/>
          <a:p>
            <a:pPr algn="ctr">
              <a:buNone/>
            </a:pPr>
            <a:r>
              <a:rPr lang="en-US" b="1" u="sng" dirty="0" smtClean="0">
                <a:solidFill>
                  <a:srgbClr val="FFC000"/>
                </a:solidFill>
                <a:latin typeface="Arial" pitchFamily="34" charset="0"/>
                <a:cs typeface="Arial" pitchFamily="34" charset="0"/>
              </a:rPr>
              <a:t>SKELETAL TRACTION</a:t>
            </a:r>
            <a:endParaRPr lang="en-US" b="1" dirty="0" smtClean="0">
              <a:solidFill>
                <a:srgbClr val="FFFF00"/>
              </a:solidFill>
              <a:latin typeface="Arial" pitchFamily="34" charset="0"/>
              <a:cs typeface="Arial" pitchFamily="34" charset="0"/>
            </a:endParaRPr>
          </a:p>
          <a:p>
            <a:pPr algn="just">
              <a:buNone/>
            </a:pPr>
            <a:endParaRPr lang="en-US" b="1" i="1" dirty="0" smtClean="0">
              <a:solidFill>
                <a:srgbClr val="FFFF00"/>
              </a:solidFill>
              <a:latin typeface="Arial" pitchFamily="34" charset="0"/>
              <a:cs typeface="Arial" pitchFamily="34" charset="0"/>
            </a:endParaRPr>
          </a:p>
          <a:p>
            <a:pPr algn="just">
              <a:buNone/>
            </a:pPr>
            <a:r>
              <a:rPr lang="en-US" b="1" i="1" dirty="0" smtClean="0">
                <a:solidFill>
                  <a:srgbClr val="FFFF00"/>
                </a:solidFill>
                <a:latin typeface="Arial" pitchFamily="34" charset="0"/>
                <a:cs typeface="Arial" pitchFamily="34" charset="0"/>
              </a:rPr>
              <a:t>CRANIAL HALO TRACTION</a:t>
            </a:r>
          </a:p>
          <a:p>
            <a:pPr algn="just">
              <a:buNone/>
            </a:pPr>
            <a:endParaRPr lang="en-US" b="1" i="1" dirty="0" smtClean="0">
              <a:solidFill>
                <a:srgbClr val="FFFF00"/>
              </a:solidFill>
              <a:latin typeface="Arial" pitchFamily="34" charset="0"/>
              <a:cs typeface="Arial" pitchFamily="34" charset="0"/>
            </a:endParaRPr>
          </a:p>
          <a:p>
            <a:pPr algn="just"/>
            <a:r>
              <a:rPr lang="en-US" b="1" dirty="0" smtClean="0">
                <a:latin typeface="Arial" pitchFamily="34" charset="0"/>
                <a:cs typeface="Arial" pitchFamily="34" charset="0"/>
              </a:rPr>
              <a:t>Provides good </a:t>
            </a:r>
            <a:r>
              <a:rPr lang="en-US" b="1" dirty="0" err="1" smtClean="0">
                <a:latin typeface="Arial" pitchFamily="34" charset="0"/>
                <a:cs typeface="Arial" pitchFamily="34" charset="0"/>
              </a:rPr>
              <a:t>immobilzation</a:t>
            </a:r>
            <a:r>
              <a:rPr lang="en-US" b="1" dirty="0" smtClean="0">
                <a:latin typeface="Arial" pitchFamily="34" charset="0"/>
                <a:cs typeface="Arial" pitchFamily="34" charset="0"/>
              </a:rPr>
              <a:t> in the upper cervical spine for fractures of C1 &amp; C2. </a:t>
            </a:r>
          </a:p>
          <a:p>
            <a:pPr algn="just"/>
            <a:endParaRPr lang="en-US" b="1" dirty="0" smtClean="0">
              <a:latin typeface="Arial" pitchFamily="34" charset="0"/>
              <a:cs typeface="Arial" pitchFamily="34" charset="0"/>
            </a:endParaRPr>
          </a:p>
          <a:p>
            <a:pPr algn="just">
              <a:buNone/>
            </a:pPr>
            <a:r>
              <a:rPr lang="en-US" b="1" dirty="0" smtClean="0">
                <a:latin typeface="Arial" pitchFamily="34" charset="0"/>
                <a:cs typeface="Arial" pitchFamily="34" charset="0"/>
              </a:rPr>
              <a:t>				</a:t>
            </a:r>
            <a:endParaRPr lang="en-US" b="1" dirty="0" smtClean="0">
              <a:solidFill>
                <a:srgbClr val="FFFF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52" y="-90152"/>
            <a:ext cx="8858280" cy="1447450"/>
          </a:xfrm>
        </p:spPr>
        <p:txBody>
          <a:bodyPr>
            <a:normAutofit/>
          </a:bodyPr>
          <a:lstStyle/>
          <a:p>
            <a:r>
              <a:rPr lang="en-US" sz="3200" u="sng" dirty="0" smtClean="0">
                <a:latin typeface="Aharoni" pitchFamily="2" charset="-79"/>
                <a:cs typeface="Aharoni" pitchFamily="2" charset="-79"/>
              </a:rPr>
              <a:t>HALO IMMOBILIZATION OF CERVICAL SPINE INJURIES</a:t>
            </a:r>
            <a:endParaRPr lang="en-IN" sz="3200" u="sng" dirty="0">
              <a:latin typeface="Aharoni" pitchFamily="2" charset="-79"/>
              <a:cs typeface="Aharoni" pitchFamily="2" charset="-79"/>
            </a:endParaRPr>
          </a:p>
        </p:txBody>
      </p:sp>
      <p:sp>
        <p:nvSpPr>
          <p:cNvPr id="3" name="Content Placeholder 2"/>
          <p:cNvSpPr>
            <a:spLocks noGrp="1"/>
          </p:cNvSpPr>
          <p:nvPr>
            <p:ph idx="1"/>
          </p:nvPr>
        </p:nvSpPr>
        <p:spPr>
          <a:xfrm>
            <a:off x="0" y="1142984"/>
            <a:ext cx="9144000" cy="5500726"/>
          </a:xfrm>
        </p:spPr>
        <p:txBody>
          <a:bodyPr/>
          <a:lstStyle/>
          <a:p>
            <a:pPr>
              <a:buNone/>
            </a:pPr>
            <a:r>
              <a:rPr lang="en-US" b="1" dirty="0" smtClean="0">
                <a:latin typeface="Arial" pitchFamily="34" charset="0"/>
                <a:cs typeface="Arial" pitchFamily="34" charset="0"/>
              </a:rPr>
              <a:t>   </a:t>
            </a:r>
          </a:p>
          <a:p>
            <a:pPr>
              <a:buNone/>
            </a:pPr>
            <a:r>
              <a:rPr lang="en-US" b="1" dirty="0" smtClean="0">
                <a:latin typeface="Arial" pitchFamily="34" charset="0"/>
                <a:cs typeface="Arial" pitchFamily="34" charset="0"/>
              </a:rPr>
              <a:t>   The halo apparatus was first introduced by Perry &amp; Nickel in 1959 as a traction apparatus to manage severe cranial instability secondary to poliomyelitis.</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52" y="-90152"/>
            <a:ext cx="8858280" cy="1447450"/>
          </a:xfrm>
        </p:spPr>
        <p:txBody>
          <a:bodyPr>
            <a:normAutofit/>
          </a:bodyPr>
          <a:lstStyle/>
          <a:p>
            <a:r>
              <a:rPr lang="en-US" sz="3200" u="sng" dirty="0" smtClean="0">
                <a:latin typeface="Aharoni" pitchFamily="2" charset="-79"/>
                <a:cs typeface="Aharoni" pitchFamily="2" charset="-79"/>
              </a:rPr>
              <a:t>HALO IMMOBILIZATION OF CERVICAL SPINE INJURIES</a:t>
            </a:r>
            <a:endParaRPr lang="en-IN" sz="3200" u="sng" dirty="0">
              <a:latin typeface="Aharoni" pitchFamily="2" charset="-79"/>
              <a:cs typeface="Aharoni" pitchFamily="2" charset="-79"/>
            </a:endParaRPr>
          </a:p>
        </p:txBody>
      </p:sp>
      <p:sp>
        <p:nvSpPr>
          <p:cNvPr id="3" name="Content Placeholder 2"/>
          <p:cNvSpPr>
            <a:spLocks noGrp="1"/>
          </p:cNvSpPr>
          <p:nvPr>
            <p:ph idx="1"/>
          </p:nvPr>
        </p:nvSpPr>
        <p:spPr>
          <a:xfrm>
            <a:off x="0" y="1142984"/>
            <a:ext cx="9144000" cy="5500726"/>
          </a:xfrm>
        </p:spPr>
        <p:txBody>
          <a:bodyPr/>
          <a:lstStyle/>
          <a:p>
            <a:pPr>
              <a:buNone/>
            </a:pPr>
            <a:r>
              <a:rPr lang="en-US" b="1" dirty="0" smtClean="0">
                <a:latin typeface="Arial" pitchFamily="34" charset="0"/>
                <a:cs typeface="Arial" pitchFamily="34" charset="0"/>
              </a:rPr>
              <a:t>   </a:t>
            </a:r>
            <a:r>
              <a:rPr lang="en-US" b="1" dirty="0" smtClean="0">
                <a:solidFill>
                  <a:srgbClr val="FFFF00"/>
                </a:solidFill>
                <a:latin typeface="Arial" pitchFamily="34" charset="0"/>
                <a:cs typeface="Arial" pitchFamily="34" charset="0"/>
              </a:rPr>
              <a:t>INDICATIONS</a:t>
            </a:r>
          </a:p>
          <a:p>
            <a:pPr marL="578358" indent="-514350">
              <a:buAutoNum type="alphaUcPeriod"/>
            </a:pPr>
            <a:r>
              <a:rPr lang="en-US" b="1" dirty="0" smtClean="0">
                <a:latin typeface="Arial" pitchFamily="34" charset="0"/>
                <a:cs typeface="Arial" pitchFamily="34" charset="0"/>
              </a:rPr>
              <a:t>Reduction of cervical</a:t>
            </a:r>
          </a:p>
          <a:p>
            <a:pPr marL="578358" indent="-514350">
              <a:buNone/>
            </a:pPr>
            <a:r>
              <a:rPr lang="en-US" b="1" dirty="0" smtClean="0">
                <a:latin typeface="Arial" pitchFamily="34" charset="0"/>
                <a:cs typeface="Arial" pitchFamily="34" charset="0"/>
              </a:rPr>
              <a:t>  1. fractures</a:t>
            </a:r>
          </a:p>
          <a:p>
            <a:pPr marL="578358" indent="-514350">
              <a:buNone/>
            </a:pPr>
            <a:r>
              <a:rPr lang="en-US" b="1" dirty="0" smtClean="0">
                <a:latin typeface="Arial" pitchFamily="34" charset="0"/>
                <a:cs typeface="Arial" pitchFamily="34" charset="0"/>
              </a:rPr>
              <a:t>   2. fracture – dislocations</a:t>
            </a:r>
          </a:p>
          <a:p>
            <a:pPr marL="578358" indent="-514350">
              <a:buNone/>
            </a:pPr>
            <a:r>
              <a:rPr lang="en-US" b="1" dirty="0" smtClean="0">
                <a:latin typeface="Arial" pitchFamily="34" charset="0"/>
                <a:cs typeface="Arial" pitchFamily="34" charset="0"/>
              </a:rPr>
              <a:t>    3. </a:t>
            </a:r>
            <a:r>
              <a:rPr lang="en-US" b="1" dirty="0" err="1" smtClean="0">
                <a:latin typeface="Arial" pitchFamily="34" charset="0"/>
                <a:cs typeface="Arial" pitchFamily="34" charset="0"/>
              </a:rPr>
              <a:t>suluxations</a:t>
            </a:r>
            <a:endParaRPr lang="en-US" b="1" dirty="0" smtClean="0">
              <a:latin typeface="Arial" pitchFamily="34" charset="0"/>
              <a:cs typeface="Arial" pitchFamily="34" charset="0"/>
            </a:endParaRPr>
          </a:p>
          <a:p>
            <a:pPr marL="578358" indent="-514350">
              <a:buNone/>
            </a:pPr>
            <a:endParaRPr lang="en-US" b="1" dirty="0" smtClean="0">
              <a:latin typeface="Arial" pitchFamily="34" charset="0"/>
              <a:cs typeface="Arial" pitchFamily="34" charset="0"/>
            </a:endParaRPr>
          </a:p>
          <a:p>
            <a:pPr marL="578358" indent="-514350">
              <a:buNone/>
            </a:pPr>
            <a:r>
              <a:rPr lang="en-US" b="1" dirty="0" smtClean="0">
                <a:latin typeface="Arial" pitchFamily="34" charset="0"/>
                <a:cs typeface="Arial" pitchFamily="34" charset="0"/>
              </a:rPr>
              <a:t>B. Realignment of thoracic scoliosis &amp; </a:t>
            </a:r>
            <a:r>
              <a:rPr lang="en-US" b="1" dirty="0" err="1" smtClean="0">
                <a:latin typeface="Arial" pitchFamily="34" charset="0"/>
                <a:cs typeface="Arial" pitchFamily="34" charset="0"/>
              </a:rPr>
              <a:t>kyphosis</a:t>
            </a:r>
            <a:r>
              <a:rPr lang="en-US" b="1" dirty="0" smtClean="0">
                <a:latin typeface="Arial" pitchFamily="34" charset="0"/>
                <a:cs typeface="Arial" pitchFamily="34" charset="0"/>
              </a:rPr>
              <a:t> using halo femoral traction &amp; halo pelvic traction.</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52" y="-90152"/>
            <a:ext cx="8858280" cy="1447450"/>
          </a:xfrm>
        </p:spPr>
        <p:txBody>
          <a:bodyPr>
            <a:normAutofit/>
          </a:bodyPr>
          <a:lstStyle/>
          <a:p>
            <a:r>
              <a:rPr lang="en-US" sz="3200" u="sng" dirty="0" smtClean="0">
                <a:latin typeface="Aharoni" pitchFamily="2" charset="-79"/>
                <a:cs typeface="Aharoni" pitchFamily="2" charset="-79"/>
              </a:rPr>
              <a:t>HALO IMMOBILIZATION OF CERVICAL SPINE INJURIES</a:t>
            </a:r>
            <a:endParaRPr lang="en-IN" sz="3200" u="sng" dirty="0">
              <a:latin typeface="Aharoni" pitchFamily="2" charset="-79"/>
              <a:cs typeface="Aharoni" pitchFamily="2" charset="-79"/>
            </a:endParaRPr>
          </a:p>
        </p:txBody>
      </p:sp>
      <p:sp>
        <p:nvSpPr>
          <p:cNvPr id="3" name="Content Placeholder 2"/>
          <p:cNvSpPr>
            <a:spLocks noGrp="1"/>
          </p:cNvSpPr>
          <p:nvPr>
            <p:ph idx="1"/>
          </p:nvPr>
        </p:nvSpPr>
        <p:spPr>
          <a:xfrm>
            <a:off x="0" y="1142984"/>
            <a:ext cx="9144000" cy="5500726"/>
          </a:xfrm>
        </p:spPr>
        <p:txBody>
          <a:bodyPr/>
          <a:lstStyle/>
          <a:p>
            <a:pPr>
              <a:buNone/>
            </a:pPr>
            <a:r>
              <a:rPr lang="en-US" b="1" dirty="0" smtClean="0">
                <a:latin typeface="Arial" pitchFamily="34" charset="0"/>
                <a:cs typeface="Arial" pitchFamily="34" charset="0"/>
              </a:rPr>
              <a:t>   </a:t>
            </a:r>
            <a:r>
              <a:rPr lang="en-US" b="1" dirty="0" smtClean="0">
                <a:solidFill>
                  <a:srgbClr val="FFFF00"/>
                </a:solidFill>
                <a:latin typeface="Arial" pitchFamily="34" charset="0"/>
                <a:cs typeface="Arial" pitchFamily="34" charset="0"/>
              </a:rPr>
              <a:t>INDICATIONS</a:t>
            </a:r>
          </a:p>
          <a:p>
            <a:pPr marL="578358" indent="-514350">
              <a:buNone/>
            </a:pPr>
            <a:r>
              <a:rPr lang="en-US" b="1" dirty="0" smtClean="0">
                <a:latin typeface="Arial" pitchFamily="34" charset="0"/>
                <a:cs typeface="Arial" pitchFamily="34" charset="0"/>
              </a:rPr>
              <a:t>C. External fixation of unstable cervical spine in</a:t>
            </a:r>
          </a:p>
          <a:p>
            <a:pPr marL="578358" indent="-514350">
              <a:buNone/>
            </a:pPr>
            <a:r>
              <a:rPr lang="en-US" b="1" dirty="0" smtClean="0">
                <a:latin typeface="Arial" pitchFamily="34" charset="0"/>
                <a:cs typeface="Arial" pitchFamily="34" charset="0"/>
              </a:rPr>
              <a:t>  - severe muscle paralysis</a:t>
            </a:r>
          </a:p>
          <a:p>
            <a:pPr marL="578358" indent="-514350">
              <a:buNone/>
            </a:pPr>
            <a:r>
              <a:rPr lang="en-US" b="1" dirty="0" smtClean="0">
                <a:latin typeface="Arial" pitchFamily="34" charset="0"/>
                <a:cs typeface="Arial" pitchFamily="34" charset="0"/>
              </a:rPr>
              <a:t>  - fracture dislocation</a:t>
            </a:r>
          </a:p>
          <a:p>
            <a:pPr marL="578358" indent="-514350">
              <a:buNone/>
            </a:pPr>
            <a:r>
              <a:rPr lang="en-US" b="1" dirty="0" smtClean="0">
                <a:latin typeface="Arial" pitchFamily="34" charset="0"/>
                <a:cs typeface="Arial" pitchFamily="34" charset="0"/>
              </a:rPr>
              <a:t>  - rheumatoid arthritis</a:t>
            </a:r>
          </a:p>
          <a:p>
            <a:pPr marL="578358" indent="-514350">
              <a:buNone/>
            </a:pPr>
            <a:r>
              <a:rPr lang="en-US" b="1" dirty="0" smtClean="0">
                <a:latin typeface="Arial" pitchFamily="34" charset="0"/>
                <a:cs typeface="Arial" pitchFamily="34" charset="0"/>
              </a:rPr>
              <a:t>  - primary / metastatic </a:t>
            </a:r>
            <a:r>
              <a:rPr lang="en-US" b="1" dirty="0" err="1" smtClean="0">
                <a:latin typeface="Arial" pitchFamily="34" charset="0"/>
                <a:cs typeface="Arial" pitchFamily="34" charset="0"/>
              </a:rPr>
              <a:t>neoplastic</a:t>
            </a:r>
            <a:r>
              <a:rPr lang="en-US" b="1" dirty="0" smtClean="0">
                <a:latin typeface="Arial" pitchFamily="34" charset="0"/>
                <a:cs typeface="Arial" pitchFamily="34" charset="0"/>
              </a:rPr>
              <a:t> disease</a:t>
            </a:r>
          </a:p>
          <a:p>
            <a:pPr marL="578358" indent="-514350">
              <a:buNone/>
            </a:pPr>
            <a:r>
              <a:rPr lang="en-US" b="1" dirty="0" smtClean="0">
                <a:latin typeface="Arial" pitchFamily="34" charset="0"/>
                <a:cs typeface="Arial" pitchFamily="34" charset="0"/>
              </a:rPr>
              <a:t>  - extensive </a:t>
            </a:r>
            <a:r>
              <a:rPr lang="en-US" b="1" dirty="0" err="1" smtClean="0">
                <a:latin typeface="Arial" pitchFamily="34" charset="0"/>
                <a:cs typeface="Arial" pitchFamily="34" charset="0"/>
              </a:rPr>
              <a:t>laminectomy</a:t>
            </a:r>
            <a:endParaRPr lang="en-US" b="1" dirty="0" smtClean="0">
              <a:latin typeface="Arial" pitchFamily="34" charset="0"/>
              <a:cs typeface="Arial" pitchFamily="34" charset="0"/>
            </a:endParaRPr>
          </a:p>
          <a:p>
            <a:pPr marL="578358" indent="-514350">
              <a:buNone/>
            </a:pPr>
            <a:r>
              <a:rPr lang="en-US" b="1" dirty="0" smtClean="0">
                <a:latin typeface="Arial" pitchFamily="34" charset="0"/>
                <a:cs typeface="Arial" pitchFamily="34" charset="0"/>
              </a:rPr>
              <a:t>  - following </a:t>
            </a:r>
            <a:r>
              <a:rPr lang="en-US" b="1" dirty="0" err="1" smtClean="0">
                <a:latin typeface="Arial" pitchFamily="34" charset="0"/>
                <a:cs typeface="Arial" pitchFamily="34" charset="0"/>
              </a:rPr>
              <a:t>arthrodesis</a:t>
            </a:r>
            <a:endParaRPr lang="en-US" b="1" dirty="0" smtClean="0">
              <a:latin typeface="Arial" pitchFamily="34" charset="0"/>
              <a:cs typeface="Arial" pitchFamily="34" charset="0"/>
            </a:endParaRPr>
          </a:p>
          <a:p>
            <a:pPr marL="578358" indent="-514350">
              <a:buNone/>
            </a:pPr>
            <a:r>
              <a:rPr lang="en-US" b="1" dirty="0" smtClean="0">
                <a:latin typeface="Arial" pitchFamily="34" charset="0"/>
                <a:cs typeface="Arial" pitchFamily="34" charset="0"/>
              </a:rPr>
              <a:t>  - </a:t>
            </a:r>
            <a:r>
              <a:rPr lang="en-US" b="1" dirty="0" err="1" smtClean="0">
                <a:latin typeface="Arial" pitchFamily="34" charset="0"/>
                <a:cs typeface="Arial" pitchFamily="34" charset="0"/>
              </a:rPr>
              <a:t>osteomyelitis</a:t>
            </a:r>
            <a:r>
              <a:rPr lang="en-US" b="1" dirty="0" smtClean="0">
                <a:latin typeface="Arial" pitchFamily="34" charset="0"/>
                <a:cs typeface="Arial" pitchFamily="34" charset="0"/>
              </a:rPr>
              <a:t>.</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142852"/>
            <a:ext cx="10001320" cy="571504"/>
          </a:xfrm>
        </p:spPr>
        <p:txBody>
          <a:bodyPr>
            <a:noAutofit/>
          </a:bodyPr>
          <a:lstStyle/>
          <a:p>
            <a:r>
              <a:rPr lang="en-US" sz="2400" dirty="0" smtClean="0">
                <a:latin typeface="Arial Black" pitchFamily="34" charset="0"/>
              </a:rPr>
              <a:t>TYPES OF CERVICAL SPINE INSTRUMENTATION</a:t>
            </a:r>
            <a:endParaRPr lang="en-IN" sz="2400" dirty="0">
              <a:latin typeface="Arial Black" pitchFamily="34" charset="0"/>
            </a:endParaRPr>
          </a:p>
        </p:txBody>
      </p:sp>
      <p:sp>
        <p:nvSpPr>
          <p:cNvPr id="3" name="Content Placeholder 2"/>
          <p:cNvSpPr>
            <a:spLocks noGrp="1"/>
          </p:cNvSpPr>
          <p:nvPr>
            <p:ph idx="1"/>
          </p:nvPr>
        </p:nvSpPr>
        <p:spPr>
          <a:xfrm>
            <a:off x="0" y="714356"/>
            <a:ext cx="9144000" cy="6143644"/>
          </a:xfrm>
        </p:spPr>
        <p:txBody>
          <a:bodyPr>
            <a:normAutofit fontScale="77500" lnSpcReduction="20000"/>
          </a:bodyPr>
          <a:lstStyle/>
          <a:p>
            <a:pPr marL="578358" indent="-514350">
              <a:buAutoNum type="arabicPeriod"/>
            </a:pPr>
            <a:r>
              <a:rPr lang="en-US" b="1" u="sng" dirty="0" smtClean="0">
                <a:solidFill>
                  <a:srgbClr val="FFC000"/>
                </a:solidFill>
              </a:rPr>
              <a:t>ANTERIOR INSTRUMENTATION</a:t>
            </a:r>
          </a:p>
          <a:p>
            <a:pPr marL="578358" indent="-514350">
              <a:buNone/>
            </a:pPr>
            <a:endParaRPr lang="en-US" b="1" u="sng" dirty="0" smtClean="0">
              <a:solidFill>
                <a:srgbClr val="FFC000"/>
              </a:solidFill>
            </a:endParaRPr>
          </a:p>
          <a:p>
            <a:pPr marL="578358" indent="-514350">
              <a:buNone/>
            </a:pPr>
            <a:r>
              <a:rPr lang="en-US" b="1" dirty="0" smtClean="0">
                <a:solidFill>
                  <a:srgbClr val="FFC000"/>
                </a:solidFill>
              </a:rPr>
              <a:t>     </a:t>
            </a:r>
            <a:r>
              <a:rPr lang="en-US" b="1" dirty="0" smtClean="0">
                <a:solidFill>
                  <a:srgbClr val="FFFF00"/>
                </a:solidFill>
              </a:rPr>
              <a:t>A. Upper C – spine</a:t>
            </a:r>
          </a:p>
          <a:p>
            <a:pPr marL="578358" indent="-514350">
              <a:buNone/>
            </a:pPr>
            <a:r>
              <a:rPr lang="en-US" b="1" dirty="0" smtClean="0">
                <a:solidFill>
                  <a:srgbClr val="FFFF00"/>
                </a:solidFill>
              </a:rPr>
              <a:t>                                - Dens Screws</a:t>
            </a:r>
          </a:p>
          <a:p>
            <a:pPr marL="578358" indent="-514350">
              <a:buNone/>
            </a:pPr>
            <a:endParaRPr lang="en-US" b="1" dirty="0" smtClean="0">
              <a:solidFill>
                <a:srgbClr val="FFFF00"/>
              </a:solidFill>
            </a:endParaRPr>
          </a:p>
          <a:p>
            <a:pPr marL="578358" indent="-514350">
              <a:buNone/>
            </a:pPr>
            <a:r>
              <a:rPr lang="en-US" b="1" dirty="0" smtClean="0">
                <a:solidFill>
                  <a:srgbClr val="FFFF00"/>
                </a:solidFill>
              </a:rPr>
              <a:t>      B. Lower C- spine</a:t>
            </a:r>
          </a:p>
          <a:p>
            <a:pPr marL="578358" indent="-514350">
              <a:buNone/>
            </a:pPr>
            <a:r>
              <a:rPr lang="en-US" b="1" dirty="0" smtClean="0">
                <a:solidFill>
                  <a:srgbClr val="FFFF00"/>
                </a:solidFill>
              </a:rPr>
              <a:t>   				</a:t>
            </a:r>
            <a:r>
              <a:rPr lang="en-US" b="1" dirty="0" smtClean="0"/>
              <a:t>ANTERIOR IMPLANTS</a:t>
            </a:r>
            <a:endParaRPr lang="en-US" b="1" dirty="0" smtClean="0">
              <a:solidFill>
                <a:srgbClr val="FFFF00"/>
              </a:solidFill>
            </a:endParaRPr>
          </a:p>
          <a:p>
            <a:pPr marL="578358" indent="-514350">
              <a:buNone/>
            </a:pPr>
            <a:r>
              <a:rPr lang="en-US" b="1" dirty="0" smtClean="0">
                <a:solidFill>
                  <a:srgbClr val="FFFF00"/>
                </a:solidFill>
              </a:rPr>
              <a:t>       			       - Locked plates</a:t>
            </a:r>
          </a:p>
          <a:p>
            <a:pPr marL="578358" indent="-514350">
              <a:buNone/>
            </a:pPr>
            <a:r>
              <a:rPr lang="en-US" b="1" dirty="0" smtClean="0">
                <a:solidFill>
                  <a:srgbClr val="FFFF00"/>
                </a:solidFill>
              </a:rPr>
              <a:t>				       - Variable angle plates</a:t>
            </a:r>
          </a:p>
          <a:p>
            <a:pPr marL="578358" indent="-514350">
              <a:buNone/>
            </a:pPr>
            <a:r>
              <a:rPr lang="en-US" b="1" dirty="0" smtClean="0">
                <a:solidFill>
                  <a:srgbClr val="FFFF00"/>
                </a:solidFill>
              </a:rPr>
              <a:t>				       - Dynamic plates</a:t>
            </a:r>
          </a:p>
          <a:p>
            <a:pPr marL="578358" indent="-514350">
              <a:buNone/>
            </a:pPr>
            <a:r>
              <a:rPr lang="en-US" b="1" dirty="0" smtClean="0">
                <a:solidFill>
                  <a:srgbClr val="FFFF00"/>
                </a:solidFill>
              </a:rPr>
              <a:t>				       - </a:t>
            </a:r>
            <a:r>
              <a:rPr lang="en-US" b="1" dirty="0" err="1" smtClean="0">
                <a:solidFill>
                  <a:srgbClr val="FFFF00"/>
                </a:solidFill>
              </a:rPr>
              <a:t>Resorbable</a:t>
            </a:r>
            <a:r>
              <a:rPr lang="en-US" b="1" dirty="0" smtClean="0">
                <a:solidFill>
                  <a:srgbClr val="FFFF00"/>
                </a:solidFill>
              </a:rPr>
              <a:t> implants</a:t>
            </a:r>
          </a:p>
          <a:p>
            <a:pPr marL="578358" indent="-514350">
              <a:buNone/>
            </a:pPr>
            <a:r>
              <a:rPr lang="en-US" b="1" dirty="0" smtClean="0">
                <a:solidFill>
                  <a:srgbClr val="FFFF00"/>
                </a:solidFill>
              </a:rPr>
              <a:t>				</a:t>
            </a:r>
            <a:r>
              <a:rPr lang="en-US" b="1" dirty="0" smtClean="0"/>
              <a:t>ANTERIOR CAGES</a:t>
            </a:r>
          </a:p>
          <a:p>
            <a:pPr marL="578358" indent="-514350">
              <a:buNone/>
            </a:pPr>
            <a:r>
              <a:rPr lang="en-US" b="1" dirty="0" smtClean="0">
                <a:solidFill>
                  <a:srgbClr val="FFFF00"/>
                </a:solidFill>
              </a:rPr>
              <a:t>					- Threaded </a:t>
            </a:r>
            <a:r>
              <a:rPr lang="en-US" b="1" dirty="0" err="1" smtClean="0">
                <a:solidFill>
                  <a:srgbClr val="FFFF00"/>
                </a:solidFill>
              </a:rPr>
              <a:t>interbody</a:t>
            </a:r>
            <a:r>
              <a:rPr lang="en-US" b="1" dirty="0" smtClean="0">
                <a:solidFill>
                  <a:srgbClr val="FFFF00"/>
                </a:solidFill>
              </a:rPr>
              <a:t> cages</a:t>
            </a:r>
          </a:p>
          <a:p>
            <a:pPr marL="578358" indent="-514350">
              <a:buNone/>
            </a:pPr>
            <a:r>
              <a:rPr lang="en-US" b="1" dirty="0" smtClean="0">
                <a:solidFill>
                  <a:srgbClr val="FFFF00"/>
                </a:solidFill>
              </a:rPr>
              <a:t>					- </a:t>
            </a:r>
            <a:r>
              <a:rPr lang="en-US" b="1" dirty="0" err="1" smtClean="0">
                <a:solidFill>
                  <a:srgbClr val="FFFF00"/>
                </a:solidFill>
              </a:rPr>
              <a:t>Vertcal</a:t>
            </a:r>
            <a:r>
              <a:rPr lang="en-US" b="1" dirty="0" smtClean="0">
                <a:solidFill>
                  <a:srgbClr val="FFFF00"/>
                </a:solidFill>
              </a:rPr>
              <a:t> mesh cages</a:t>
            </a:r>
          </a:p>
          <a:p>
            <a:pPr marL="578358" indent="-514350">
              <a:buNone/>
            </a:pPr>
            <a:endParaRPr lang="en-US" b="1" dirty="0" smtClean="0">
              <a:solidFill>
                <a:srgbClr val="FFFF00"/>
              </a:solidFill>
            </a:endParaRPr>
          </a:p>
          <a:p>
            <a:pPr marL="578358" indent="-514350">
              <a:buNone/>
            </a:pPr>
            <a:r>
              <a:rPr lang="en-US" b="1" dirty="0" smtClean="0">
                <a:solidFill>
                  <a:srgbClr val="FFC000"/>
                </a:solidFill>
              </a:rPr>
              <a:t>	</a:t>
            </a:r>
            <a:r>
              <a:rPr lang="en-US" b="1" dirty="0" smtClean="0">
                <a:solidFill>
                  <a:srgbClr val="FFFF00"/>
                </a:solidFill>
              </a:rPr>
              <a:t>C. Cervical disc </a:t>
            </a:r>
            <a:r>
              <a:rPr lang="en-US" b="1" dirty="0" err="1" smtClean="0">
                <a:solidFill>
                  <a:srgbClr val="FFFF00"/>
                </a:solidFill>
              </a:rPr>
              <a:t>arthroplasty</a:t>
            </a:r>
            <a:r>
              <a:rPr lang="en-US" b="1" dirty="0" smtClean="0">
                <a:solidFill>
                  <a:srgbClr val="FFFF00"/>
                </a:solidFill>
              </a:rPr>
              <a:t> systems</a:t>
            </a:r>
            <a:endParaRPr lang="en-IN"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14313"/>
          <a:ext cx="9001125" cy="6507479"/>
        </p:xfrm>
        <a:graphic>
          <a:graphicData uri="http://schemas.openxmlformats.org/drawingml/2006/table">
            <a:tbl>
              <a:tblPr firstRow="1" bandRow="1">
                <a:tableStyleId>{5C22544A-7EE6-4342-B048-85BDC9FD1C3A}</a:tableStyleId>
              </a:tblPr>
              <a:tblGrid>
                <a:gridCol w="3000375"/>
                <a:gridCol w="3000375"/>
                <a:gridCol w="3000375"/>
              </a:tblGrid>
              <a:tr h="370840">
                <a:tc>
                  <a:txBody>
                    <a:bodyPr/>
                    <a:lstStyle/>
                    <a:p>
                      <a:r>
                        <a:rPr lang="en-US" dirty="0" smtClean="0"/>
                        <a:t>UPPER CERVICAL</a:t>
                      </a:r>
                      <a:r>
                        <a:rPr lang="en-US" baseline="0" dirty="0" smtClean="0"/>
                        <a:t> TYPE</a:t>
                      </a:r>
                      <a:endParaRPr lang="en-IN" dirty="0"/>
                    </a:p>
                  </a:txBody>
                  <a:tcPr/>
                </a:tc>
                <a:tc>
                  <a:txBody>
                    <a:bodyPr/>
                    <a:lstStyle/>
                    <a:p>
                      <a:r>
                        <a:rPr lang="en-US" dirty="0" smtClean="0"/>
                        <a:t>FEATURES</a:t>
                      </a:r>
                      <a:endParaRPr lang="en-IN" dirty="0"/>
                    </a:p>
                  </a:txBody>
                  <a:tcPr/>
                </a:tc>
                <a:tc>
                  <a:txBody>
                    <a:bodyPr/>
                    <a:lstStyle/>
                    <a:p>
                      <a:r>
                        <a:rPr lang="en-US" dirty="0" smtClean="0"/>
                        <a:t>MECHANISM</a:t>
                      </a:r>
                      <a:endParaRPr lang="en-IN" dirty="0"/>
                    </a:p>
                  </a:txBody>
                  <a:tcPr/>
                </a:tc>
              </a:tr>
              <a:tr h="370840">
                <a:tc>
                  <a:txBody>
                    <a:bodyPr/>
                    <a:lstStyle/>
                    <a:p>
                      <a:r>
                        <a:rPr lang="en-US" dirty="0" smtClean="0">
                          <a:latin typeface="Aharoni" pitchFamily="2" charset="-79"/>
                          <a:cs typeface="Aharoni" pitchFamily="2" charset="-79"/>
                        </a:rPr>
                        <a:t>ATLAS FRACTURES</a:t>
                      </a:r>
                      <a:endParaRPr lang="en-IN" dirty="0">
                        <a:latin typeface="Aharoni" pitchFamily="2" charset="-79"/>
                        <a:cs typeface="Aharoni" pitchFamily="2" charset="-79"/>
                      </a:endParaRPr>
                    </a:p>
                  </a:txBody>
                  <a:tcPr/>
                </a:tc>
                <a:tc>
                  <a:txBody>
                    <a:bodyPr/>
                    <a:lstStyle/>
                    <a:p>
                      <a:endParaRPr lang="en-IN" dirty="0"/>
                    </a:p>
                  </a:txBody>
                  <a:tcPr/>
                </a:tc>
                <a:tc>
                  <a:txBody>
                    <a:bodyPr/>
                    <a:lstStyle/>
                    <a:p>
                      <a:endParaRPr lang="en-IN" dirty="0"/>
                    </a:p>
                  </a:txBody>
                  <a:tcPr/>
                </a:tc>
              </a:tr>
              <a:tr h="370840">
                <a:tc>
                  <a:txBody>
                    <a:bodyPr/>
                    <a:lstStyle/>
                    <a:p>
                      <a:r>
                        <a:rPr lang="en-US" b="1" dirty="0" smtClean="0">
                          <a:latin typeface="Arial" pitchFamily="34" charset="0"/>
                          <a:cs typeface="Arial" pitchFamily="34" charset="0"/>
                        </a:rPr>
                        <a:t>Posterior Arch Fractures</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Isolated fracture of posterior arch</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Hyperextension with axial load</a:t>
                      </a:r>
                      <a:endParaRPr lang="en-IN"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Ring Fracture (Jefferson Fracture)</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Fracture of both posterior &amp; anterior arches</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Axial load</a:t>
                      </a:r>
                      <a:endParaRPr lang="en-IN"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Lateral Mass Fracture</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Isolated fracture of C1 lat. mass</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Axial load with lateral bending</a:t>
                      </a:r>
                      <a:endParaRPr lang="en-IN"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Avulsion Fracture</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Avulsion fracture of medial lat. Mass by transverse ligament</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Axial load or C1-C2 translation</a:t>
                      </a:r>
                      <a:endParaRPr lang="en-IN" dirty="0">
                        <a:latin typeface="Arial" pitchFamily="34" charset="0"/>
                        <a:cs typeface="Arial" pitchFamily="34" charset="0"/>
                      </a:endParaRPr>
                    </a:p>
                  </a:txBody>
                  <a:tcPr/>
                </a:tc>
              </a:tr>
              <a:tr h="370840">
                <a:tc>
                  <a:txBody>
                    <a:bodyPr/>
                    <a:lstStyle/>
                    <a:p>
                      <a:r>
                        <a:rPr lang="en-US" b="1" dirty="0" smtClean="0">
                          <a:latin typeface="Aharoni" pitchFamily="2" charset="-79"/>
                          <a:cs typeface="Aharoni" pitchFamily="2" charset="-79"/>
                        </a:rPr>
                        <a:t>ODONTOID FRACTURES</a:t>
                      </a:r>
                      <a:endParaRPr lang="en-IN" b="1" dirty="0">
                        <a:latin typeface="Aharoni" pitchFamily="2" charset="-79"/>
                        <a:cs typeface="Aharoni" pitchFamily="2" charset="-79"/>
                      </a:endParaRPr>
                    </a:p>
                  </a:txBody>
                  <a:tcPr/>
                </a:tc>
                <a:tc>
                  <a:txBody>
                    <a:bodyPr/>
                    <a:lstStyle/>
                    <a:p>
                      <a:endParaRPr lang="en-IN" dirty="0">
                        <a:latin typeface="Arial" pitchFamily="34" charset="0"/>
                        <a:cs typeface="Arial" pitchFamily="34" charset="0"/>
                      </a:endParaRPr>
                    </a:p>
                  </a:txBody>
                  <a:tcPr/>
                </a:tc>
                <a:tc>
                  <a:txBody>
                    <a:bodyPr/>
                    <a:lstStyle/>
                    <a:p>
                      <a:endParaRPr lang="en-IN" dirty="0">
                        <a:latin typeface="Arial" pitchFamily="34" charset="0"/>
                        <a:cs typeface="Arial" pitchFamily="34" charset="0"/>
                      </a:endParaRPr>
                    </a:p>
                  </a:txBody>
                  <a:tcPr/>
                </a:tc>
              </a:tr>
              <a:tr h="370840">
                <a:tc>
                  <a:txBody>
                    <a:bodyPr/>
                    <a:lstStyle/>
                    <a:p>
                      <a:r>
                        <a:rPr lang="en-US" b="1" dirty="0" smtClean="0">
                          <a:latin typeface="Arial" pitchFamily="34" charset="0"/>
                          <a:cs typeface="Arial" pitchFamily="34" charset="0"/>
                        </a:rPr>
                        <a:t>TYPE I</a:t>
                      </a:r>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Avulsion fracture of dens tip by </a:t>
                      </a:r>
                      <a:r>
                        <a:rPr lang="en-US" dirty="0" err="1" smtClean="0">
                          <a:latin typeface="Arial" pitchFamily="34" charset="0"/>
                          <a:cs typeface="Arial" pitchFamily="34" charset="0"/>
                        </a:rPr>
                        <a:t>alar</a:t>
                      </a:r>
                      <a:r>
                        <a:rPr lang="en-US" baseline="0" dirty="0" smtClean="0">
                          <a:latin typeface="Arial" pitchFamily="34" charset="0"/>
                          <a:cs typeface="Arial" pitchFamily="34" charset="0"/>
                        </a:rPr>
                        <a:t> ligament</a:t>
                      </a:r>
                      <a:endParaRPr lang="en-IN"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Lateral bend with rotation</a:t>
                      </a:r>
                      <a:endParaRPr lang="en-IN"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a:t>
                      </a:r>
                      <a:endParaRPr lang="en-IN" b="1" dirty="0" smtClean="0">
                        <a:latin typeface="Arial" pitchFamily="34" charset="0"/>
                        <a:cs typeface="Arial" pitchFamily="34" charset="0"/>
                      </a:endParaRPr>
                    </a:p>
                    <a:p>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Complete fracture through the </a:t>
                      </a:r>
                      <a:r>
                        <a:rPr lang="en-US" dirty="0" err="1" smtClean="0">
                          <a:latin typeface="Arial" pitchFamily="34" charset="0"/>
                          <a:cs typeface="Arial" pitchFamily="34" charset="0"/>
                        </a:rPr>
                        <a:t>odontoid</a:t>
                      </a:r>
                      <a:r>
                        <a:rPr lang="en-US" dirty="0" smtClean="0">
                          <a:latin typeface="Arial" pitchFamily="34" charset="0"/>
                          <a:cs typeface="Arial" pitchFamily="34" charset="0"/>
                        </a:rPr>
                        <a:t> base</a:t>
                      </a:r>
                      <a:endParaRPr lang="en-IN" dirty="0">
                        <a:latin typeface="Arial" pitchFamily="34" charset="0"/>
                        <a:cs typeface="Arial" pitchFamily="34" charset="0"/>
                      </a:endParaRPr>
                    </a:p>
                  </a:txBody>
                  <a:tcPr/>
                </a:tc>
                <a:tc>
                  <a:txBody>
                    <a:bodyPr/>
                    <a:lstStyle/>
                    <a:p>
                      <a:r>
                        <a:rPr lang="en-US" dirty="0" err="1" smtClean="0">
                          <a:latin typeface="Arial" pitchFamily="34" charset="0"/>
                          <a:cs typeface="Arial" pitchFamily="34" charset="0"/>
                        </a:rPr>
                        <a:t>Hyperflexion</a:t>
                      </a:r>
                      <a:endParaRPr lang="en-IN"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IIA</a:t>
                      </a:r>
                      <a:endParaRPr lang="en-IN" b="1" dirty="0" smtClean="0">
                        <a:latin typeface="Arial" pitchFamily="34" charset="0"/>
                        <a:cs typeface="Arial" pitchFamily="34" charset="0"/>
                      </a:endParaRPr>
                    </a:p>
                    <a:p>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Type II with marked </a:t>
                      </a:r>
                      <a:r>
                        <a:rPr lang="en-US" dirty="0" err="1" smtClean="0">
                          <a:latin typeface="Arial" pitchFamily="34" charset="0"/>
                          <a:cs typeface="Arial" pitchFamily="34" charset="0"/>
                        </a:rPr>
                        <a:t>comminution</a:t>
                      </a:r>
                      <a:endParaRPr lang="en-IN" dirty="0">
                        <a:latin typeface="Arial" pitchFamily="34" charset="0"/>
                        <a:cs typeface="Arial" pitchFamily="34" charset="0"/>
                      </a:endParaRPr>
                    </a:p>
                  </a:txBody>
                  <a:tcPr/>
                </a:tc>
                <a:tc>
                  <a:txBody>
                    <a:bodyPr/>
                    <a:lstStyle/>
                    <a:p>
                      <a:r>
                        <a:rPr lang="en-US" dirty="0" err="1" smtClean="0">
                          <a:latin typeface="Arial" pitchFamily="34" charset="0"/>
                          <a:cs typeface="Arial" pitchFamily="34" charset="0"/>
                        </a:rPr>
                        <a:t>Hyperflexion</a:t>
                      </a:r>
                      <a:endParaRPr lang="en-IN"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III</a:t>
                      </a:r>
                      <a:endParaRPr lang="en-IN" b="1" dirty="0" smtClean="0">
                        <a:latin typeface="Arial" pitchFamily="34" charset="0"/>
                        <a:cs typeface="Arial" pitchFamily="34" charset="0"/>
                      </a:endParaRPr>
                    </a:p>
                    <a:p>
                      <a:endParaRPr lang="en-IN"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Fracture of C2 body</a:t>
                      </a:r>
                      <a:endParaRPr lang="en-IN" dirty="0">
                        <a:latin typeface="Arial" pitchFamily="34" charset="0"/>
                        <a:cs typeface="Arial" pitchFamily="34" charset="0"/>
                      </a:endParaRPr>
                    </a:p>
                  </a:txBody>
                  <a:tcPr/>
                </a:tc>
                <a:tc>
                  <a:txBody>
                    <a:bodyPr/>
                    <a:lstStyle/>
                    <a:p>
                      <a:r>
                        <a:rPr lang="en-US" dirty="0" err="1" smtClean="0">
                          <a:latin typeface="Arial" pitchFamily="34" charset="0"/>
                          <a:cs typeface="Arial" pitchFamily="34" charset="0"/>
                        </a:rPr>
                        <a:t>Hyperflexion</a:t>
                      </a:r>
                      <a:endParaRPr lang="en-IN" dirty="0">
                        <a:latin typeface="Arial" pitchFamily="34" charset="0"/>
                        <a:cs typeface="Arial" pitchFamily="34" charset="0"/>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142852"/>
            <a:ext cx="10001320" cy="571504"/>
          </a:xfrm>
        </p:spPr>
        <p:txBody>
          <a:bodyPr>
            <a:noAutofit/>
          </a:bodyPr>
          <a:lstStyle/>
          <a:p>
            <a:r>
              <a:rPr lang="en-US" sz="2400" dirty="0" smtClean="0">
                <a:latin typeface="Arial Black" pitchFamily="34" charset="0"/>
              </a:rPr>
              <a:t>TYPES OF CERVICAL SPINE INSTRUMENTATION</a:t>
            </a:r>
            <a:endParaRPr lang="en-IN" sz="2400" dirty="0">
              <a:latin typeface="Arial Black" pitchFamily="34" charset="0"/>
            </a:endParaRPr>
          </a:p>
        </p:txBody>
      </p:sp>
      <p:sp>
        <p:nvSpPr>
          <p:cNvPr id="3" name="Content Placeholder 2"/>
          <p:cNvSpPr>
            <a:spLocks noGrp="1"/>
          </p:cNvSpPr>
          <p:nvPr>
            <p:ph idx="1"/>
          </p:nvPr>
        </p:nvSpPr>
        <p:spPr>
          <a:xfrm>
            <a:off x="0" y="714356"/>
            <a:ext cx="9144000" cy="6143644"/>
          </a:xfrm>
        </p:spPr>
        <p:txBody>
          <a:bodyPr>
            <a:normAutofit fontScale="77500" lnSpcReduction="20000"/>
          </a:bodyPr>
          <a:lstStyle/>
          <a:p>
            <a:pPr marL="578358" indent="-514350">
              <a:buNone/>
            </a:pPr>
            <a:r>
              <a:rPr lang="en-US" b="1" u="sng" dirty="0" smtClean="0">
                <a:solidFill>
                  <a:srgbClr val="FFC000"/>
                </a:solidFill>
              </a:rPr>
              <a:t>2. POSTERIOR INSTRUMENTATION</a:t>
            </a:r>
          </a:p>
          <a:p>
            <a:pPr marL="578358" indent="-514350">
              <a:buNone/>
            </a:pPr>
            <a:r>
              <a:rPr lang="en-US" b="1" u="sng" dirty="0" smtClean="0">
                <a:solidFill>
                  <a:srgbClr val="FFC000"/>
                </a:solidFill>
              </a:rPr>
              <a:t>    </a:t>
            </a:r>
          </a:p>
          <a:p>
            <a:pPr marL="578358" indent="-514350">
              <a:buNone/>
            </a:pPr>
            <a:r>
              <a:rPr lang="en-US" b="1" dirty="0" smtClean="0">
                <a:solidFill>
                  <a:srgbClr val="FFC000"/>
                </a:solidFill>
              </a:rPr>
              <a:t>     </a:t>
            </a:r>
            <a:r>
              <a:rPr lang="en-US" b="1" dirty="0" smtClean="0">
                <a:solidFill>
                  <a:srgbClr val="00B0F0"/>
                </a:solidFill>
              </a:rPr>
              <a:t>A. Upper C- SPINE</a:t>
            </a:r>
          </a:p>
          <a:p>
            <a:pPr marL="578358" indent="-514350">
              <a:buNone/>
            </a:pPr>
            <a:r>
              <a:rPr lang="en-US" b="1" dirty="0" smtClean="0">
                <a:solidFill>
                  <a:srgbClr val="FFFF00"/>
                </a:solidFill>
              </a:rPr>
              <a:t>                     </a:t>
            </a:r>
          </a:p>
          <a:p>
            <a:pPr marL="578358" indent="-514350">
              <a:buNone/>
            </a:pPr>
            <a:r>
              <a:rPr lang="en-US" b="1" dirty="0" smtClean="0">
                <a:solidFill>
                  <a:srgbClr val="FFFF00"/>
                </a:solidFill>
              </a:rPr>
              <a:t>			 </a:t>
            </a:r>
            <a:r>
              <a:rPr lang="en-US" b="1" dirty="0" smtClean="0"/>
              <a:t>OCCIPITOCERVICAL SYSTEMS</a:t>
            </a:r>
          </a:p>
          <a:p>
            <a:pPr marL="578358" indent="-514350">
              <a:buNone/>
            </a:pPr>
            <a:r>
              <a:rPr lang="en-US" b="1" dirty="0" smtClean="0">
                <a:solidFill>
                  <a:srgbClr val="FFFF00"/>
                </a:solidFill>
              </a:rPr>
              <a:t>                                   - Wiring systems</a:t>
            </a:r>
          </a:p>
          <a:p>
            <a:pPr marL="578358" indent="-514350">
              <a:buNone/>
            </a:pPr>
            <a:r>
              <a:rPr lang="en-US" b="1" dirty="0" smtClean="0">
                <a:solidFill>
                  <a:srgbClr val="FFFF00"/>
                </a:solidFill>
              </a:rPr>
              <a:t>			             - Plating systems</a:t>
            </a:r>
          </a:p>
          <a:p>
            <a:pPr marL="578358" indent="-514350">
              <a:buNone/>
            </a:pPr>
            <a:endParaRPr lang="en-US" b="1" dirty="0" smtClean="0">
              <a:solidFill>
                <a:srgbClr val="FFFF00"/>
              </a:solidFill>
            </a:endParaRPr>
          </a:p>
          <a:p>
            <a:pPr marL="578358" indent="-514350">
              <a:buNone/>
            </a:pPr>
            <a:r>
              <a:rPr lang="en-US" b="1" dirty="0" smtClean="0">
                <a:solidFill>
                  <a:srgbClr val="FFFF00"/>
                </a:solidFill>
              </a:rPr>
              <a:t>                       </a:t>
            </a:r>
            <a:r>
              <a:rPr lang="en-US" b="1" dirty="0" smtClean="0"/>
              <a:t>C1 – C2 Instrumentation</a:t>
            </a:r>
            <a:endParaRPr lang="en-US" b="1" dirty="0" smtClean="0">
              <a:solidFill>
                <a:srgbClr val="FFFF00"/>
              </a:solidFill>
            </a:endParaRPr>
          </a:p>
          <a:p>
            <a:pPr marL="578358" indent="-514350">
              <a:buNone/>
            </a:pPr>
            <a:r>
              <a:rPr lang="en-US" b="1" dirty="0" smtClean="0">
                <a:solidFill>
                  <a:srgbClr val="FFFF00"/>
                </a:solidFill>
              </a:rPr>
              <a:t>       			       - </a:t>
            </a:r>
            <a:r>
              <a:rPr lang="en-US" b="1" dirty="0" err="1" smtClean="0">
                <a:solidFill>
                  <a:srgbClr val="FFFF00"/>
                </a:solidFill>
              </a:rPr>
              <a:t>Gallie</a:t>
            </a:r>
            <a:endParaRPr lang="en-US" b="1" dirty="0" smtClean="0">
              <a:solidFill>
                <a:srgbClr val="FFFF00"/>
              </a:solidFill>
            </a:endParaRPr>
          </a:p>
          <a:p>
            <a:pPr marL="578358" indent="-514350">
              <a:buNone/>
            </a:pPr>
            <a:r>
              <a:rPr lang="en-US" b="1" dirty="0" smtClean="0">
                <a:solidFill>
                  <a:srgbClr val="FFFF00"/>
                </a:solidFill>
              </a:rPr>
              <a:t>				       - Brooks</a:t>
            </a:r>
          </a:p>
          <a:p>
            <a:pPr marL="578358" indent="-514350">
              <a:buNone/>
            </a:pPr>
            <a:r>
              <a:rPr lang="en-US" b="1" dirty="0" smtClean="0">
                <a:solidFill>
                  <a:srgbClr val="FFFF00"/>
                </a:solidFill>
              </a:rPr>
              <a:t>				       - </a:t>
            </a:r>
            <a:r>
              <a:rPr lang="en-US" b="1" dirty="0" err="1" smtClean="0">
                <a:solidFill>
                  <a:srgbClr val="FFFF00"/>
                </a:solidFill>
              </a:rPr>
              <a:t>Magerl</a:t>
            </a:r>
            <a:r>
              <a:rPr lang="en-US" b="1" dirty="0" smtClean="0">
                <a:solidFill>
                  <a:srgbClr val="FFFF00"/>
                </a:solidFill>
              </a:rPr>
              <a:t> (C1 – C2 </a:t>
            </a:r>
            <a:r>
              <a:rPr lang="en-US" b="1" dirty="0" err="1" smtClean="0">
                <a:solidFill>
                  <a:srgbClr val="FFFF00"/>
                </a:solidFill>
              </a:rPr>
              <a:t>transarticular</a:t>
            </a:r>
            <a:r>
              <a:rPr lang="en-US" b="1" dirty="0" smtClean="0">
                <a:solidFill>
                  <a:srgbClr val="FFFF00"/>
                </a:solidFill>
              </a:rPr>
              <a:t> screws)</a:t>
            </a:r>
          </a:p>
          <a:p>
            <a:pPr marL="578358" indent="-514350">
              <a:buNone/>
            </a:pPr>
            <a:r>
              <a:rPr lang="en-US" b="1" dirty="0" smtClean="0">
                <a:solidFill>
                  <a:srgbClr val="FFFF00"/>
                </a:solidFill>
              </a:rPr>
              <a:t>				       - Harms (C1 lateral mass with C2    	  						pedicle screw)</a:t>
            </a:r>
          </a:p>
          <a:p>
            <a:pPr marL="578358" indent="-514350">
              <a:buNone/>
            </a:pPr>
            <a:r>
              <a:rPr lang="en-US" b="1" dirty="0" smtClean="0">
                <a:solidFill>
                  <a:srgbClr val="FFFF00"/>
                </a:solidFill>
              </a:rPr>
              <a:t>				</a:t>
            </a:r>
          </a:p>
          <a:p>
            <a:pPr marL="578358" indent="-514350">
              <a:buNone/>
            </a:pPr>
            <a:r>
              <a:rPr lang="en-US" b="1" dirty="0" smtClean="0">
                <a:solidFill>
                  <a:srgbClr val="FFC000"/>
                </a:solidFill>
              </a:rPr>
              <a:t>	</a:t>
            </a:r>
            <a:endParaRPr lang="en-IN"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84" y="142852"/>
            <a:ext cx="10001320" cy="571504"/>
          </a:xfrm>
        </p:spPr>
        <p:txBody>
          <a:bodyPr>
            <a:noAutofit/>
          </a:bodyPr>
          <a:lstStyle/>
          <a:p>
            <a:r>
              <a:rPr lang="en-US" sz="2400" dirty="0" smtClean="0">
                <a:latin typeface="Arial Black" pitchFamily="34" charset="0"/>
              </a:rPr>
              <a:t>TYPES OF CERVICAL SPINE INSTRUMENTATION</a:t>
            </a:r>
            <a:endParaRPr lang="en-IN" sz="2400" dirty="0">
              <a:latin typeface="Arial Black" pitchFamily="34" charset="0"/>
            </a:endParaRPr>
          </a:p>
        </p:txBody>
      </p:sp>
      <p:sp>
        <p:nvSpPr>
          <p:cNvPr id="3" name="Content Placeholder 2"/>
          <p:cNvSpPr>
            <a:spLocks noGrp="1"/>
          </p:cNvSpPr>
          <p:nvPr>
            <p:ph idx="1"/>
          </p:nvPr>
        </p:nvSpPr>
        <p:spPr>
          <a:xfrm>
            <a:off x="0" y="714356"/>
            <a:ext cx="9144000" cy="6143644"/>
          </a:xfrm>
        </p:spPr>
        <p:txBody>
          <a:bodyPr>
            <a:normAutofit fontScale="92500" lnSpcReduction="10000"/>
          </a:bodyPr>
          <a:lstStyle/>
          <a:p>
            <a:pPr marL="578358" indent="-514350">
              <a:buNone/>
            </a:pPr>
            <a:r>
              <a:rPr lang="en-US" b="1" u="sng" dirty="0" smtClean="0">
                <a:solidFill>
                  <a:srgbClr val="FFC000"/>
                </a:solidFill>
              </a:rPr>
              <a:t>2. POSTERIOR INSTRUMENTATION</a:t>
            </a:r>
          </a:p>
          <a:p>
            <a:pPr marL="578358" indent="-514350">
              <a:buNone/>
            </a:pPr>
            <a:r>
              <a:rPr lang="en-US" b="1" u="sng" dirty="0" smtClean="0">
                <a:solidFill>
                  <a:srgbClr val="FFC000"/>
                </a:solidFill>
              </a:rPr>
              <a:t>    </a:t>
            </a:r>
          </a:p>
          <a:p>
            <a:pPr marL="578358" indent="-514350">
              <a:buNone/>
            </a:pPr>
            <a:r>
              <a:rPr lang="en-US" b="1" dirty="0" smtClean="0">
                <a:solidFill>
                  <a:srgbClr val="FFC000"/>
                </a:solidFill>
              </a:rPr>
              <a:t>     </a:t>
            </a:r>
            <a:r>
              <a:rPr lang="en-US" b="1" dirty="0" smtClean="0">
                <a:solidFill>
                  <a:srgbClr val="00B0F0"/>
                </a:solidFill>
              </a:rPr>
              <a:t>B. Lower C- SPINE</a:t>
            </a:r>
          </a:p>
          <a:p>
            <a:pPr marL="578358" indent="-514350">
              <a:buNone/>
            </a:pPr>
            <a:r>
              <a:rPr lang="en-US" b="1" dirty="0" smtClean="0">
                <a:solidFill>
                  <a:srgbClr val="FFC000"/>
                </a:solidFill>
              </a:rPr>
              <a:t>		- </a:t>
            </a:r>
            <a:r>
              <a:rPr lang="en-US" b="1" dirty="0" smtClean="0">
                <a:solidFill>
                  <a:srgbClr val="FFFF00"/>
                </a:solidFill>
              </a:rPr>
              <a:t>Lateral mass plating/</a:t>
            </a:r>
            <a:r>
              <a:rPr lang="en-US" b="1" dirty="0" err="1" smtClean="0">
                <a:solidFill>
                  <a:srgbClr val="FFFF00"/>
                </a:solidFill>
              </a:rPr>
              <a:t>rodding</a:t>
            </a:r>
            <a:r>
              <a:rPr lang="en-US" b="1" dirty="0" smtClean="0">
                <a:solidFill>
                  <a:srgbClr val="FFFF00"/>
                </a:solidFill>
              </a:rPr>
              <a:t> systems</a:t>
            </a:r>
          </a:p>
          <a:p>
            <a:pPr marL="578358" indent="-514350">
              <a:buNone/>
            </a:pPr>
            <a:r>
              <a:rPr lang="en-US" b="1" dirty="0" smtClean="0">
                <a:solidFill>
                  <a:srgbClr val="FFFF00"/>
                </a:solidFill>
              </a:rPr>
              <a:t>		- Cervical pedicle screw/rod constructs</a:t>
            </a:r>
          </a:p>
          <a:p>
            <a:pPr marL="578358" indent="-514350">
              <a:buNone/>
            </a:pPr>
            <a:r>
              <a:rPr lang="en-US" b="1" dirty="0" smtClean="0">
                <a:solidFill>
                  <a:srgbClr val="FFFF00"/>
                </a:solidFill>
              </a:rPr>
              <a:t>		- </a:t>
            </a:r>
            <a:r>
              <a:rPr lang="en-US" b="1" dirty="0" err="1" smtClean="0">
                <a:solidFill>
                  <a:srgbClr val="FFFF00"/>
                </a:solidFill>
              </a:rPr>
              <a:t>Laminoplasty</a:t>
            </a:r>
            <a:r>
              <a:rPr lang="en-US" b="1" dirty="0" smtClean="0">
                <a:solidFill>
                  <a:srgbClr val="FFFF00"/>
                </a:solidFill>
              </a:rPr>
              <a:t> fixation systems</a:t>
            </a:r>
          </a:p>
          <a:p>
            <a:pPr marL="578358" indent="-514350">
              <a:buNone/>
            </a:pPr>
            <a:r>
              <a:rPr lang="en-US" b="1" dirty="0" smtClean="0">
                <a:solidFill>
                  <a:srgbClr val="FFC000"/>
                </a:solidFill>
              </a:rPr>
              <a:t>				</a:t>
            </a:r>
            <a:r>
              <a:rPr lang="en-US" b="1" dirty="0" smtClean="0"/>
              <a:t>a. Mini plates</a:t>
            </a:r>
          </a:p>
          <a:p>
            <a:pPr marL="578358" indent="-514350">
              <a:buNone/>
            </a:pPr>
            <a:r>
              <a:rPr lang="en-US" b="1" dirty="0" smtClean="0"/>
              <a:t>				b. Suture anchors</a:t>
            </a:r>
          </a:p>
          <a:p>
            <a:pPr marL="578358" indent="-514350">
              <a:buNone/>
            </a:pPr>
            <a:r>
              <a:rPr lang="en-US" b="1" dirty="0" smtClean="0">
                <a:solidFill>
                  <a:srgbClr val="FFC000"/>
                </a:solidFill>
              </a:rPr>
              <a:t>		- </a:t>
            </a:r>
            <a:r>
              <a:rPr lang="en-US" b="1" dirty="0" smtClean="0">
                <a:solidFill>
                  <a:srgbClr val="FFFF00"/>
                </a:solidFill>
              </a:rPr>
              <a:t>Wiring systems</a:t>
            </a:r>
          </a:p>
          <a:p>
            <a:pPr marL="578358" indent="-514350">
              <a:buNone/>
            </a:pPr>
            <a:r>
              <a:rPr lang="en-US" b="1" dirty="0" smtClean="0"/>
              <a:t>                       </a:t>
            </a:r>
            <a:r>
              <a:rPr lang="en-US" b="1" dirty="0" err="1" smtClean="0"/>
              <a:t>i</a:t>
            </a:r>
            <a:r>
              <a:rPr lang="en-US" b="1" dirty="0" smtClean="0"/>
              <a:t>. </a:t>
            </a:r>
            <a:r>
              <a:rPr lang="en-US" b="1" dirty="0" err="1" smtClean="0"/>
              <a:t>Interspinous</a:t>
            </a:r>
            <a:r>
              <a:rPr lang="en-US" b="1" dirty="0" smtClean="0"/>
              <a:t> wiring</a:t>
            </a:r>
          </a:p>
          <a:p>
            <a:pPr marL="578358" indent="-514350">
              <a:buNone/>
            </a:pPr>
            <a:r>
              <a:rPr lang="en-US" b="1" dirty="0" smtClean="0"/>
              <a:t>			       ii. Facet wiring</a:t>
            </a:r>
          </a:p>
          <a:p>
            <a:pPr marL="578358" indent="-514350">
              <a:buNone/>
            </a:pPr>
            <a:r>
              <a:rPr lang="en-US" b="1" dirty="0" smtClean="0"/>
              <a:t>				iii. </a:t>
            </a:r>
            <a:r>
              <a:rPr lang="en-US" b="1" dirty="0" err="1" smtClean="0"/>
              <a:t>Bohlman</a:t>
            </a:r>
            <a:r>
              <a:rPr lang="en-US" b="1" dirty="0" smtClean="0"/>
              <a:t> triple wiring</a:t>
            </a:r>
          </a:p>
          <a:p>
            <a:pPr marL="578358" indent="-514350">
              <a:buNone/>
            </a:pPr>
            <a:r>
              <a:rPr lang="en-US" b="1" dirty="0" smtClean="0">
                <a:solidFill>
                  <a:srgbClr val="FFC000"/>
                </a:solidFill>
              </a:rPr>
              <a:t>	</a:t>
            </a:r>
            <a:endParaRPr lang="en-IN"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a:bodyPr>
          <a:lstStyle/>
          <a:p>
            <a:r>
              <a:rPr lang="en-US" sz="3600" b="1" dirty="0" smtClean="0"/>
              <a:t>MANAGEMENT OF UPPER CERVICAL SPINAL INSTABILITY</a:t>
            </a:r>
            <a:endParaRPr lang="en-IN" sz="3600" b="1" dirty="0"/>
          </a:p>
        </p:txBody>
      </p:sp>
      <p:sp>
        <p:nvSpPr>
          <p:cNvPr id="3" name="Content Placeholder 2"/>
          <p:cNvSpPr>
            <a:spLocks noGrp="1"/>
          </p:cNvSpPr>
          <p:nvPr>
            <p:ph idx="1"/>
          </p:nvPr>
        </p:nvSpPr>
        <p:spPr>
          <a:xfrm>
            <a:off x="0" y="1142984"/>
            <a:ext cx="9144000" cy="5715016"/>
          </a:xfrm>
        </p:spPr>
        <p:txBody>
          <a:bodyPr>
            <a:normAutofit lnSpcReduction="10000"/>
          </a:bodyPr>
          <a:lstStyle/>
          <a:p>
            <a:pPr>
              <a:buNone/>
            </a:pPr>
            <a:r>
              <a:rPr lang="en-US" b="1" u="sng" dirty="0" smtClean="0">
                <a:solidFill>
                  <a:srgbClr val="FFC000"/>
                </a:solidFill>
                <a:latin typeface="Arial" pitchFamily="34" charset="0"/>
                <a:cs typeface="Arial" pitchFamily="34" charset="0"/>
              </a:rPr>
              <a:t>ATLAS FRACTURES</a:t>
            </a:r>
          </a:p>
          <a:p>
            <a:pPr algn="just"/>
            <a:r>
              <a:rPr lang="en-US" b="1" dirty="0" smtClean="0">
                <a:latin typeface="Arial" pitchFamily="34" charset="0"/>
                <a:cs typeface="Arial" pitchFamily="34" charset="0"/>
              </a:rPr>
              <a:t>The treatment of most atlas fractures &amp; lesser forms of C1- C2 is non surgical &amp; depends on the type of atlas fracture &amp; the presence of associated axis or other cervical vertebral body injuries.</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For isolated C1 fractures, Spence et al has laid down the criteria for appropriate therapy. If the sum of the spread of the lateral masses of C1 over C2 as determined by the AP C1-C2 x ray film exceeds 6.9 mm, the likelihood of transverse ligament disruption was more.</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a:bodyPr>
          <a:lstStyle/>
          <a:p>
            <a:r>
              <a:rPr lang="en-US" sz="3600" b="1" dirty="0" smtClean="0"/>
              <a:t>MANAGEMENT OF UPPER CERVICAL SPINAL INSTABILITY</a:t>
            </a:r>
            <a:endParaRPr lang="en-IN" sz="3600" b="1" dirty="0"/>
          </a:p>
        </p:txBody>
      </p:sp>
      <p:sp>
        <p:nvSpPr>
          <p:cNvPr id="3" name="Content Placeholder 2"/>
          <p:cNvSpPr>
            <a:spLocks noGrp="1"/>
          </p:cNvSpPr>
          <p:nvPr>
            <p:ph idx="1"/>
          </p:nvPr>
        </p:nvSpPr>
        <p:spPr>
          <a:xfrm>
            <a:off x="0" y="1142984"/>
            <a:ext cx="9144000" cy="5715016"/>
          </a:xfrm>
        </p:spPr>
        <p:txBody>
          <a:bodyPr>
            <a:normAutofit/>
          </a:bodyPr>
          <a:lstStyle/>
          <a:p>
            <a:pPr>
              <a:buNone/>
            </a:pPr>
            <a:r>
              <a:rPr lang="en-US" b="1" u="sng" dirty="0" smtClean="0">
                <a:solidFill>
                  <a:srgbClr val="FFC000"/>
                </a:solidFill>
                <a:latin typeface="Arial" pitchFamily="34" charset="0"/>
                <a:cs typeface="Arial" pitchFamily="34" charset="0"/>
              </a:rPr>
              <a:t>ATLAS FRACTURES</a:t>
            </a:r>
          </a:p>
          <a:p>
            <a:pPr algn="just"/>
            <a:r>
              <a:rPr lang="en-US" b="1" dirty="0" smtClean="0">
                <a:latin typeface="Arial" pitchFamily="34" charset="0"/>
                <a:cs typeface="Arial" pitchFamily="34" charset="0"/>
              </a:rPr>
              <a:t>Spence et al concluded that injuries of that magnitude require a more aggressive approach to treatment &amp; advocated surgical stabilization of C1 &amp; C2.</a:t>
            </a:r>
          </a:p>
          <a:p>
            <a:pPr algn="just"/>
            <a:endParaRPr lang="en-US" b="1" dirty="0" smtClean="0">
              <a:latin typeface="Arial" pitchFamily="34" charset="0"/>
              <a:cs typeface="Arial" pitchFamily="34" charset="0"/>
            </a:endParaRPr>
          </a:p>
          <a:p>
            <a:pPr algn="just"/>
            <a:r>
              <a:rPr lang="en-US" b="1" dirty="0" smtClean="0">
                <a:latin typeface="Arial" pitchFamily="34" charset="0"/>
                <a:cs typeface="Arial" pitchFamily="34" charset="0"/>
              </a:rPr>
              <a:t>Isolated C1 fractures without rupture of the transverse ligament can be treated effectively with less rigid cervical support (typically a Philadelphia collar) for a duration of 8 – 12 weeks.</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a:bodyPr>
          <a:lstStyle/>
          <a:p>
            <a:r>
              <a:rPr lang="en-US" sz="3600" b="1" dirty="0" smtClean="0"/>
              <a:t>MANAGEMENT OF UPPER CERVICAL SPINAL INSTABILITY</a:t>
            </a:r>
            <a:endParaRPr lang="en-IN" sz="3600" b="1" dirty="0"/>
          </a:p>
        </p:txBody>
      </p:sp>
      <p:sp>
        <p:nvSpPr>
          <p:cNvPr id="3" name="Content Placeholder 2"/>
          <p:cNvSpPr>
            <a:spLocks noGrp="1"/>
          </p:cNvSpPr>
          <p:nvPr>
            <p:ph idx="1"/>
          </p:nvPr>
        </p:nvSpPr>
        <p:spPr>
          <a:xfrm>
            <a:off x="0" y="1142984"/>
            <a:ext cx="9144000" cy="5715016"/>
          </a:xfrm>
        </p:spPr>
        <p:txBody>
          <a:bodyPr>
            <a:normAutofit/>
          </a:bodyPr>
          <a:lstStyle/>
          <a:p>
            <a:pPr>
              <a:buNone/>
            </a:pPr>
            <a:r>
              <a:rPr lang="en-US" b="1" u="sng" dirty="0" smtClean="0">
                <a:solidFill>
                  <a:srgbClr val="FFC000"/>
                </a:solidFill>
                <a:latin typeface="Arial" pitchFamily="34" charset="0"/>
                <a:cs typeface="Arial" pitchFamily="34" charset="0"/>
              </a:rPr>
              <a:t>ATLAS FRACTURES</a:t>
            </a:r>
          </a:p>
          <a:p>
            <a:pPr>
              <a:buNone/>
            </a:pPr>
            <a:endParaRPr lang="en-US" b="1" u="sng" dirty="0" smtClean="0">
              <a:solidFill>
                <a:srgbClr val="FFC000"/>
              </a:solidFill>
              <a:latin typeface="Arial" pitchFamily="34" charset="0"/>
              <a:cs typeface="Arial" pitchFamily="34" charset="0"/>
            </a:endParaRPr>
          </a:p>
          <a:p>
            <a:pPr algn="just"/>
            <a:r>
              <a:rPr lang="en-US" b="1" dirty="0" smtClean="0">
                <a:latin typeface="Arial" pitchFamily="34" charset="0"/>
                <a:cs typeface="Arial" pitchFamily="34" charset="0"/>
              </a:rPr>
              <a:t>More rigid external </a:t>
            </a:r>
            <a:r>
              <a:rPr lang="en-US" b="1" dirty="0" err="1" smtClean="0">
                <a:latin typeface="Arial" pitchFamily="34" charset="0"/>
                <a:cs typeface="Arial" pitchFamily="34" charset="0"/>
              </a:rPr>
              <a:t>immobilzation</a:t>
            </a:r>
            <a:r>
              <a:rPr lang="en-US" b="1" dirty="0" smtClean="0">
                <a:latin typeface="Arial" pitchFamily="34" charset="0"/>
                <a:cs typeface="Arial" pitchFamily="34" charset="0"/>
              </a:rPr>
              <a:t> and / or surgical stabilization for atlas fractures with a 6.9 mm or more dislocation of the lateral masses &amp; those with transverse ligament disruption is recommended. Rigid external immobilization is established with the halo-vest immobilization device for 10 – 14 weeks.</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a:bodyPr>
          <a:lstStyle/>
          <a:p>
            <a:r>
              <a:rPr lang="en-US" sz="3600" b="1" dirty="0" smtClean="0"/>
              <a:t>MANAGEMENT OF UPPER CERVICAL SPINAL INSTABILITY</a:t>
            </a:r>
            <a:endParaRPr lang="en-IN" sz="3600" b="1" dirty="0"/>
          </a:p>
        </p:txBody>
      </p:sp>
      <p:sp>
        <p:nvSpPr>
          <p:cNvPr id="3" name="Content Placeholder 2"/>
          <p:cNvSpPr>
            <a:spLocks noGrp="1"/>
          </p:cNvSpPr>
          <p:nvPr>
            <p:ph idx="1"/>
          </p:nvPr>
        </p:nvSpPr>
        <p:spPr>
          <a:xfrm>
            <a:off x="0" y="1142984"/>
            <a:ext cx="9144000" cy="5715016"/>
          </a:xfrm>
        </p:spPr>
        <p:txBody>
          <a:bodyPr>
            <a:normAutofit/>
          </a:bodyPr>
          <a:lstStyle/>
          <a:p>
            <a:pPr>
              <a:buNone/>
            </a:pPr>
            <a:r>
              <a:rPr lang="en-US" b="1" u="sng" dirty="0" smtClean="0">
                <a:solidFill>
                  <a:srgbClr val="FFC000"/>
                </a:solidFill>
                <a:latin typeface="Arial" pitchFamily="34" charset="0"/>
                <a:cs typeface="Arial" pitchFamily="34" charset="0"/>
              </a:rPr>
              <a:t>ATLAS FRACTURES</a:t>
            </a:r>
          </a:p>
          <a:p>
            <a:pPr>
              <a:buNone/>
            </a:pPr>
            <a:endParaRPr lang="en-US" b="1" u="sng" dirty="0" smtClean="0">
              <a:solidFill>
                <a:srgbClr val="FFC000"/>
              </a:solidFill>
              <a:latin typeface="Arial" pitchFamily="34" charset="0"/>
              <a:cs typeface="Arial" pitchFamily="34" charset="0"/>
            </a:endParaRPr>
          </a:p>
          <a:p>
            <a:pPr algn="just"/>
            <a:r>
              <a:rPr lang="en-US" b="1" dirty="0" smtClean="0">
                <a:latin typeface="Arial" pitchFamily="34" charset="0"/>
                <a:cs typeface="Arial" pitchFamily="34" charset="0"/>
              </a:rPr>
              <a:t>Patients with marked C1-C2 instability with </a:t>
            </a:r>
            <a:r>
              <a:rPr lang="en-US" b="1" dirty="0" err="1" smtClean="0">
                <a:latin typeface="Arial" pitchFamily="34" charset="0"/>
                <a:cs typeface="Arial" pitchFamily="34" charset="0"/>
              </a:rPr>
              <a:t>ligamentous</a:t>
            </a:r>
            <a:r>
              <a:rPr lang="en-US" b="1" dirty="0" smtClean="0">
                <a:latin typeface="Arial" pitchFamily="34" charset="0"/>
                <a:cs typeface="Arial" pitchFamily="34" charset="0"/>
              </a:rPr>
              <a:t> disruption &amp; those who fail rigid external immobilization are offered operative reduction, internal fixation, and fusion, typically a C1-C2 posterior wiring &amp; fusion procedure.</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a:bodyPr>
          <a:lstStyle/>
          <a:p>
            <a:r>
              <a:rPr lang="en-US" sz="3600" b="1" dirty="0" smtClean="0"/>
              <a:t>MANAGEMENT OF UPPER CERVICAL SPINAL INSTABILITY</a:t>
            </a:r>
            <a:endParaRPr lang="en-IN" sz="3600" b="1" dirty="0"/>
          </a:p>
        </p:txBody>
      </p:sp>
      <p:sp>
        <p:nvSpPr>
          <p:cNvPr id="3" name="Content Placeholder 2"/>
          <p:cNvSpPr>
            <a:spLocks noGrp="1"/>
          </p:cNvSpPr>
          <p:nvPr>
            <p:ph idx="1"/>
          </p:nvPr>
        </p:nvSpPr>
        <p:spPr>
          <a:xfrm>
            <a:off x="0" y="1142984"/>
            <a:ext cx="9144000" cy="5715016"/>
          </a:xfrm>
        </p:spPr>
        <p:txBody>
          <a:bodyPr>
            <a:normAutofit/>
          </a:bodyPr>
          <a:lstStyle/>
          <a:p>
            <a:pPr>
              <a:buNone/>
            </a:pPr>
            <a:r>
              <a:rPr lang="en-US" b="1" u="sng" dirty="0" smtClean="0">
                <a:solidFill>
                  <a:srgbClr val="FFC000"/>
                </a:solidFill>
                <a:latin typeface="Arial" pitchFamily="34" charset="0"/>
                <a:cs typeface="Arial" pitchFamily="34" charset="0"/>
              </a:rPr>
              <a:t>AXIS FRACTURES</a:t>
            </a:r>
          </a:p>
          <a:p>
            <a:pPr>
              <a:buNone/>
            </a:pPr>
            <a:endParaRPr lang="en-US" b="1" u="sng" dirty="0" smtClean="0">
              <a:solidFill>
                <a:srgbClr val="FFC000"/>
              </a:solidFill>
              <a:latin typeface="Arial" pitchFamily="34" charset="0"/>
              <a:cs typeface="Arial" pitchFamily="34" charset="0"/>
            </a:endParaRPr>
          </a:p>
          <a:p>
            <a:pPr algn="just"/>
            <a:r>
              <a:rPr lang="en-US" b="1" dirty="0" smtClean="0">
                <a:latin typeface="Arial" pitchFamily="34" charset="0"/>
                <a:cs typeface="Arial" pitchFamily="34" charset="0"/>
              </a:rPr>
              <a:t>Several types of axis fractures are treated by non operative means. These include Hangman’s fracture, </a:t>
            </a:r>
            <a:r>
              <a:rPr lang="en-US" b="1" dirty="0" err="1" smtClean="0">
                <a:latin typeface="Arial" pitchFamily="34" charset="0"/>
                <a:cs typeface="Arial" pitchFamily="34" charset="0"/>
              </a:rPr>
              <a:t>odontoid</a:t>
            </a:r>
            <a:r>
              <a:rPr lang="en-US" b="1" dirty="0" smtClean="0">
                <a:latin typeface="Arial" pitchFamily="34" charset="0"/>
                <a:cs typeface="Arial" pitchFamily="34" charset="0"/>
              </a:rPr>
              <a:t> type III fractures &amp; miscellaneous axis fractures.</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normAutofit/>
          </a:bodyPr>
          <a:lstStyle/>
          <a:p>
            <a:r>
              <a:rPr lang="en-US" sz="3600" b="1" dirty="0" smtClean="0"/>
              <a:t>MANAGEMENT OF UPPER CERVICAL SPINAL INSTABILITY</a:t>
            </a:r>
            <a:endParaRPr lang="en-IN" sz="3600" b="1" dirty="0"/>
          </a:p>
        </p:txBody>
      </p:sp>
      <p:sp>
        <p:nvSpPr>
          <p:cNvPr id="3" name="Content Placeholder 2"/>
          <p:cNvSpPr>
            <a:spLocks noGrp="1"/>
          </p:cNvSpPr>
          <p:nvPr>
            <p:ph idx="1"/>
          </p:nvPr>
        </p:nvSpPr>
        <p:spPr>
          <a:xfrm>
            <a:off x="0" y="1142984"/>
            <a:ext cx="9144000" cy="5715016"/>
          </a:xfrm>
        </p:spPr>
        <p:txBody>
          <a:bodyPr>
            <a:normAutofit/>
          </a:bodyPr>
          <a:lstStyle/>
          <a:p>
            <a:pPr>
              <a:buNone/>
            </a:pPr>
            <a:r>
              <a:rPr lang="en-US" b="1" u="sng" dirty="0" smtClean="0">
                <a:solidFill>
                  <a:srgbClr val="FFC000"/>
                </a:solidFill>
                <a:latin typeface="Arial" pitchFamily="34" charset="0"/>
                <a:cs typeface="Arial" pitchFamily="34" charset="0"/>
              </a:rPr>
              <a:t>AXIS FRACTURES</a:t>
            </a:r>
          </a:p>
          <a:p>
            <a:pPr>
              <a:buNone/>
            </a:pPr>
            <a:endParaRPr lang="en-US" b="1" u="sng" dirty="0" smtClean="0">
              <a:solidFill>
                <a:srgbClr val="FFC000"/>
              </a:solidFill>
              <a:latin typeface="Arial" pitchFamily="34" charset="0"/>
              <a:cs typeface="Arial" pitchFamily="34" charset="0"/>
            </a:endParaRPr>
          </a:p>
          <a:p>
            <a:pPr algn="just"/>
            <a:r>
              <a:rPr lang="en-US" b="1" dirty="0" smtClean="0">
                <a:latin typeface="Arial" pitchFamily="34" charset="0"/>
                <a:cs typeface="Arial" pitchFamily="34" charset="0"/>
              </a:rPr>
              <a:t>Several types of axis fractures are treated by non operative means. These include Hangman’s fracture, </a:t>
            </a:r>
            <a:r>
              <a:rPr lang="en-US" b="1" dirty="0" err="1" smtClean="0">
                <a:latin typeface="Arial" pitchFamily="34" charset="0"/>
                <a:cs typeface="Arial" pitchFamily="34" charset="0"/>
              </a:rPr>
              <a:t>odontoid</a:t>
            </a:r>
            <a:r>
              <a:rPr lang="en-US" b="1" dirty="0" smtClean="0">
                <a:latin typeface="Arial" pitchFamily="34" charset="0"/>
                <a:cs typeface="Arial" pitchFamily="34" charset="0"/>
              </a:rPr>
              <a:t> type III fractures &amp; miscellaneous axis fractures.</a:t>
            </a:r>
            <a:endParaRPr lang="en-IN"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929718" cy="6715148"/>
          </a:xfrm>
          <a:ln>
            <a:solidFill>
              <a:schemeClr val="tx1"/>
            </a:solidFill>
          </a:ln>
        </p:spPr>
        <p:txBody>
          <a:bodyPr/>
          <a:lstStyle/>
          <a:p>
            <a:pPr>
              <a:buNone/>
            </a:pPr>
            <a:r>
              <a:rPr lang="en-US" sz="2000" b="1" u="sng" dirty="0" smtClean="0">
                <a:solidFill>
                  <a:srgbClr val="FFC000"/>
                </a:solidFill>
                <a:latin typeface="Arial" pitchFamily="34" charset="0"/>
                <a:cs typeface="Arial" pitchFamily="34" charset="0"/>
              </a:rPr>
              <a:t>AXIS FRACTURES</a:t>
            </a:r>
          </a:p>
          <a:p>
            <a:pPr>
              <a:buNone/>
            </a:pPr>
            <a:r>
              <a:rPr lang="en-US" b="1" dirty="0" smtClean="0">
                <a:solidFill>
                  <a:srgbClr val="FFC000"/>
                </a:solidFill>
                <a:latin typeface="Arial" pitchFamily="34" charset="0"/>
                <a:cs typeface="Arial" pitchFamily="34" charset="0"/>
              </a:rPr>
              <a:t>			</a:t>
            </a:r>
            <a:r>
              <a:rPr lang="en-US" sz="2400" b="1" dirty="0" smtClean="0">
                <a:solidFill>
                  <a:srgbClr val="FFC000"/>
                </a:solidFill>
                <a:latin typeface="Arial Narrow" pitchFamily="34" charset="0"/>
                <a:cs typeface="Arial" pitchFamily="34" charset="0"/>
              </a:rPr>
              <a:t>Isolated axis fractures</a:t>
            </a:r>
          </a:p>
          <a:p>
            <a:pPr>
              <a:buNone/>
            </a:pPr>
            <a:r>
              <a:rPr lang="en-US" sz="2400" b="1" dirty="0" smtClean="0">
                <a:solidFill>
                  <a:srgbClr val="FFC000"/>
                </a:solidFill>
                <a:latin typeface="Arial Narrow" pitchFamily="34" charset="0"/>
                <a:cs typeface="Arial" pitchFamily="34" charset="0"/>
              </a:rPr>
              <a:t>					↓</a:t>
            </a:r>
          </a:p>
          <a:p>
            <a:pPr>
              <a:buNone/>
            </a:pPr>
            <a:r>
              <a:rPr lang="en-US" sz="2400" b="1" dirty="0" smtClean="0">
                <a:solidFill>
                  <a:srgbClr val="FFC000"/>
                </a:solidFill>
                <a:latin typeface="Arial Narrow" pitchFamily="34" charset="0"/>
                <a:cs typeface="Arial" pitchFamily="34" charset="0"/>
              </a:rPr>
              <a:t>________________________________________________________</a:t>
            </a:r>
          </a:p>
          <a:p>
            <a:pPr>
              <a:buNone/>
            </a:pPr>
            <a:r>
              <a:rPr lang="en-US" sz="2400" b="1" dirty="0" smtClean="0">
                <a:solidFill>
                  <a:srgbClr val="FFC000"/>
                </a:solidFill>
                <a:latin typeface="Arial Narrow" pitchFamily="34" charset="0"/>
                <a:cs typeface="Arial" pitchFamily="34" charset="0"/>
              </a:rPr>
              <a:t>↓					 ↓				      ↓</a:t>
            </a:r>
            <a:endParaRPr lang="en-US" sz="2400" b="1" u="sng" dirty="0" smtClean="0">
              <a:solidFill>
                <a:srgbClr val="FFC000"/>
              </a:solidFill>
              <a:latin typeface="Arial Narrow" pitchFamily="34" charset="0"/>
              <a:cs typeface="Arial" pitchFamily="34" charset="0"/>
            </a:endParaRPr>
          </a:p>
          <a:p>
            <a:pPr>
              <a:buNone/>
            </a:pPr>
            <a:r>
              <a:rPr lang="en-US" sz="2400" b="1" dirty="0" smtClean="0">
                <a:solidFill>
                  <a:srgbClr val="FFC000"/>
                </a:solidFill>
                <a:latin typeface="Arial Narrow" pitchFamily="34" charset="0"/>
                <a:cs typeface="Arial" pitchFamily="34" charset="0"/>
              </a:rPr>
              <a:t>Hangman 	      	       </a:t>
            </a:r>
            <a:r>
              <a:rPr lang="en-US" sz="2400" b="1" dirty="0" err="1" smtClean="0">
                <a:solidFill>
                  <a:srgbClr val="FFC000"/>
                </a:solidFill>
                <a:latin typeface="Arial Narrow" pitchFamily="34" charset="0"/>
                <a:cs typeface="Arial" pitchFamily="34" charset="0"/>
              </a:rPr>
              <a:t>Odontoid</a:t>
            </a:r>
            <a:r>
              <a:rPr lang="en-US" sz="2400" b="1" dirty="0" smtClean="0">
                <a:solidFill>
                  <a:srgbClr val="FFC000"/>
                </a:solidFill>
                <a:latin typeface="Arial Narrow" pitchFamily="34" charset="0"/>
                <a:cs typeface="Arial" pitchFamily="34" charset="0"/>
              </a:rPr>
              <a:t>	     		   Miscellaneous  </a:t>
            </a:r>
          </a:p>
          <a:p>
            <a:pPr>
              <a:buNone/>
            </a:pPr>
            <a:r>
              <a:rPr lang="en-US" sz="2400" b="1" dirty="0" smtClean="0">
                <a:solidFill>
                  <a:srgbClr val="FFC000"/>
                </a:solidFill>
                <a:latin typeface="Arial Narrow" pitchFamily="34" charset="0"/>
                <a:cs typeface="Arial" pitchFamily="34" charset="0"/>
              </a:rPr>
              <a:t> ↓			        	      ↓             ↓	                              ↓                    ↓</a:t>
            </a:r>
          </a:p>
          <a:p>
            <a:pPr>
              <a:buNone/>
            </a:pPr>
            <a:r>
              <a:rPr lang="en-US" sz="2400" b="1" dirty="0" smtClean="0">
                <a:solidFill>
                  <a:srgbClr val="FFC000"/>
                </a:solidFill>
                <a:latin typeface="Arial Narrow" pitchFamily="34" charset="0"/>
                <a:cs typeface="Arial" pitchFamily="34" charset="0"/>
              </a:rPr>
              <a:t>Halo vest	               Type I      Type II	                 ↓  		↓      </a:t>
            </a:r>
          </a:p>
          <a:p>
            <a:pPr>
              <a:buNone/>
            </a:pPr>
            <a:r>
              <a:rPr lang="en-US" sz="2400" b="1" dirty="0" smtClean="0">
                <a:solidFill>
                  <a:srgbClr val="FFC000"/>
                </a:solidFill>
                <a:latin typeface="Arial Narrow" pitchFamily="34" charset="0"/>
                <a:cs typeface="Arial" pitchFamily="34" charset="0"/>
              </a:rPr>
              <a:t>				      ↓              ↓ 	             </a:t>
            </a:r>
            <a:r>
              <a:rPr lang="en-US" sz="2400" b="1" dirty="0" err="1" smtClean="0">
                <a:solidFill>
                  <a:srgbClr val="FFC000"/>
                </a:solidFill>
                <a:latin typeface="Arial Narrow" pitchFamily="34" charset="0"/>
                <a:cs typeface="Arial" pitchFamily="34" charset="0"/>
              </a:rPr>
              <a:t>Spinous</a:t>
            </a:r>
            <a:r>
              <a:rPr lang="en-US" sz="2400" b="1" dirty="0" smtClean="0">
                <a:solidFill>
                  <a:srgbClr val="FFC000"/>
                </a:solidFill>
                <a:latin typeface="Arial Narrow" pitchFamily="34" charset="0"/>
                <a:cs typeface="Arial" pitchFamily="34" charset="0"/>
              </a:rPr>
              <a:t> Process,   </a:t>
            </a:r>
            <a:r>
              <a:rPr lang="en-US" sz="2400" b="1" dirty="0" smtClean="0">
                <a:solidFill>
                  <a:srgbClr val="00B0F0"/>
                </a:solidFill>
                <a:latin typeface="Arial Narrow" pitchFamily="34" charset="0"/>
                <a:cs typeface="Arial" pitchFamily="34" charset="0"/>
              </a:rPr>
              <a:t>Body</a:t>
            </a:r>
          </a:p>
          <a:p>
            <a:pPr>
              <a:buNone/>
            </a:pPr>
            <a:r>
              <a:rPr lang="en-US" sz="2400" b="1" dirty="0" smtClean="0">
                <a:latin typeface="Arial Narrow" pitchFamily="34" charset="0"/>
                <a:cs typeface="Arial" pitchFamily="34" charset="0"/>
              </a:rPr>
              <a:t>	                                       </a:t>
            </a:r>
            <a:r>
              <a:rPr lang="en-US" sz="2400" b="1" dirty="0" smtClean="0">
                <a:solidFill>
                  <a:srgbClr val="FFC000"/>
                </a:solidFill>
                <a:latin typeface="Arial Narrow" pitchFamily="34" charset="0"/>
                <a:cs typeface="Arial" pitchFamily="34" charset="0"/>
              </a:rPr>
              <a:t>↓  </a:t>
            </a:r>
            <a:r>
              <a:rPr lang="en-US" sz="2400" b="1" dirty="0" smtClean="0">
                <a:latin typeface="Arial Narrow" pitchFamily="34" charset="0"/>
                <a:cs typeface="Arial" pitchFamily="34" charset="0"/>
              </a:rPr>
              <a:t>	   </a:t>
            </a:r>
            <a:r>
              <a:rPr lang="en-US" sz="2400" b="1" dirty="0" smtClean="0">
                <a:solidFill>
                  <a:srgbClr val="FFC000"/>
                </a:solidFill>
                <a:latin typeface="Arial Narrow" pitchFamily="34" charset="0"/>
                <a:cs typeface="Arial" pitchFamily="34" charset="0"/>
              </a:rPr>
              <a:t>Halo Vest	Lamina                    </a:t>
            </a:r>
            <a:r>
              <a:rPr lang="en-US" sz="2400" b="1" dirty="0" smtClean="0">
                <a:solidFill>
                  <a:srgbClr val="00B0F0"/>
                </a:solidFill>
                <a:latin typeface="Arial Narrow" pitchFamily="34" charset="0"/>
                <a:cs typeface="Arial" pitchFamily="34" charset="0"/>
              </a:rPr>
              <a:t>Pedicle</a:t>
            </a:r>
          </a:p>
          <a:p>
            <a:pPr>
              <a:buNone/>
            </a:pPr>
            <a:r>
              <a:rPr lang="en-US" sz="2400" b="1" dirty="0" smtClean="0">
                <a:solidFill>
                  <a:srgbClr val="FFC000"/>
                </a:solidFill>
                <a:latin typeface="Arial Narrow" pitchFamily="34" charset="0"/>
                <a:cs typeface="Arial" pitchFamily="34" charset="0"/>
              </a:rPr>
              <a:t>			______________________		    ↓          </a:t>
            </a:r>
            <a:r>
              <a:rPr lang="en-US" sz="2400" b="1" dirty="0" smtClean="0">
                <a:solidFill>
                  <a:srgbClr val="00B0F0"/>
                </a:solidFill>
                <a:latin typeface="Arial Narrow" pitchFamily="34" charset="0"/>
                <a:cs typeface="Arial" pitchFamily="34" charset="0"/>
              </a:rPr>
              <a:t>Lat. mass</a:t>
            </a:r>
          </a:p>
          <a:p>
            <a:pPr>
              <a:buNone/>
            </a:pPr>
            <a:r>
              <a:rPr lang="en-US" sz="2400" b="1" dirty="0" smtClean="0">
                <a:solidFill>
                  <a:srgbClr val="FFC000"/>
                </a:solidFill>
                <a:latin typeface="Arial Narrow" pitchFamily="34" charset="0"/>
                <a:cs typeface="Arial" pitchFamily="34" charset="0"/>
              </a:rPr>
              <a:t>			       ↓ 			 ↓ 	 Philadelphia collar       ↓   </a:t>
            </a:r>
          </a:p>
          <a:p>
            <a:pPr>
              <a:buNone/>
            </a:pPr>
            <a:r>
              <a:rPr lang="en-US" sz="2400" b="1" dirty="0" smtClean="0">
                <a:solidFill>
                  <a:srgbClr val="FFC000"/>
                </a:solidFill>
                <a:latin typeface="Arial Narrow" pitchFamily="34" charset="0"/>
                <a:cs typeface="Arial" pitchFamily="34" charset="0"/>
              </a:rPr>
              <a:t>                            &lt; 6mm                        ≥ 6 mm                               </a:t>
            </a:r>
            <a:r>
              <a:rPr lang="en-US" sz="2400" b="1" dirty="0" smtClean="0">
                <a:solidFill>
                  <a:srgbClr val="00B0F0"/>
                </a:solidFill>
                <a:latin typeface="Arial Narrow" pitchFamily="34" charset="0"/>
                <a:cs typeface="Arial" pitchFamily="34" charset="0"/>
              </a:rPr>
              <a:t>Halo vest </a:t>
            </a:r>
            <a:r>
              <a:rPr lang="en-US" sz="2400" b="1" dirty="0" smtClean="0">
                <a:solidFill>
                  <a:srgbClr val="FFC000"/>
                </a:solidFill>
                <a:latin typeface="Arial Narrow" pitchFamily="34" charset="0"/>
                <a:cs typeface="Arial" pitchFamily="34" charset="0"/>
              </a:rPr>
              <a:t>Halo vest ←  dens dislocation      dens dislocation  →   Surgical                  		                                                                            Treatment</a:t>
            </a:r>
          </a:p>
          <a:p>
            <a:pPr>
              <a:buNone/>
            </a:pPr>
            <a:endParaRPr lang="en-IN" sz="2400" b="1" dirty="0">
              <a:solidFill>
                <a:srgbClr val="FFC000"/>
              </a:solidFill>
              <a:latin typeface="Arial Narrow"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929718" cy="6715148"/>
          </a:xfrm>
          <a:ln>
            <a:solidFill>
              <a:schemeClr val="tx1"/>
            </a:solidFill>
          </a:ln>
        </p:spPr>
        <p:txBody>
          <a:bodyPr>
            <a:normAutofit/>
          </a:bodyPr>
          <a:lstStyle/>
          <a:p>
            <a:pPr>
              <a:buNone/>
            </a:pPr>
            <a:r>
              <a:rPr lang="en-US" sz="2000" b="1" u="sng" dirty="0" smtClean="0">
                <a:solidFill>
                  <a:srgbClr val="FFC000"/>
                </a:solidFill>
                <a:latin typeface="Arial" pitchFamily="34" charset="0"/>
                <a:cs typeface="Arial" pitchFamily="34" charset="0"/>
              </a:rPr>
              <a:t>C1 - C2 COMBINATION FRACTURES</a:t>
            </a:r>
          </a:p>
          <a:p>
            <a:pPr>
              <a:buNone/>
            </a:pPr>
            <a:r>
              <a:rPr lang="en-US" b="1" dirty="0" smtClean="0">
                <a:solidFill>
                  <a:srgbClr val="FFC000"/>
                </a:solidFill>
                <a:latin typeface="Arial" pitchFamily="34" charset="0"/>
                <a:cs typeface="Arial" pitchFamily="34" charset="0"/>
              </a:rPr>
              <a:t>			   </a:t>
            </a:r>
            <a:r>
              <a:rPr lang="en-US" sz="2400" b="1" dirty="0" smtClean="0">
                <a:solidFill>
                  <a:srgbClr val="FFC000"/>
                </a:solidFill>
                <a:latin typeface="Arial Narrow" pitchFamily="34" charset="0"/>
                <a:cs typeface="Arial" pitchFamily="34" charset="0"/>
              </a:rPr>
              <a:t>C1-C2 combination fractures</a:t>
            </a:r>
          </a:p>
          <a:p>
            <a:pPr>
              <a:buNone/>
            </a:pPr>
            <a:r>
              <a:rPr lang="en-US" sz="2400" b="1" dirty="0" smtClean="0">
                <a:solidFill>
                  <a:srgbClr val="FFC000"/>
                </a:solidFill>
                <a:latin typeface="Arial Narrow" pitchFamily="34" charset="0"/>
                <a:cs typeface="Arial" pitchFamily="34" charset="0"/>
              </a:rPr>
              <a:t>					↓</a:t>
            </a:r>
          </a:p>
          <a:p>
            <a:pPr>
              <a:buNone/>
            </a:pPr>
            <a:r>
              <a:rPr lang="en-US" sz="2400" b="1" dirty="0" smtClean="0">
                <a:solidFill>
                  <a:srgbClr val="FFC000"/>
                </a:solidFill>
                <a:latin typeface="Arial Narrow" pitchFamily="34" charset="0"/>
                <a:cs typeface="Arial" pitchFamily="34" charset="0"/>
              </a:rPr>
              <a:t>________________________________________________________</a:t>
            </a:r>
          </a:p>
          <a:p>
            <a:pPr>
              <a:buNone/>
            </a:pPr>
            <a:r>
              <a:rPr lang="en-US" sz="2400" b="1" dirty="0" smtClean="0">
                <a:solidFill>
                  <a:srgbClr val="FFC000"/>
                </a:solidFill>
                <a:latin typeface="Arial Narrow" pitchFamily="34" charset="0"/>
                <a:cs typeface="Arial" pitchFamily="34" charset="0"/>
              </a:rPr>
              <a:t>               ↓					 	     ↓</a:t>
            </a:r>
            <a:endParaRPr lang="en-US" sz="2400" b="1" u="sng" dirty="0" smtClean="0">
              <a:solidFill>
                <a:srgbClr val="FFC000"/>
              </a:solidFill>
              <a:latin typeface="Arial Narrow" pitchFamily="34" charset="0"/>
              <a:cs typeface="Arial" pitchFamily="34" charset="0"/>
            </a:endParaRPr>
          </a:p>
          <a:p>
            <a:pPr>
              <a:buNone/>
            </a:pPr>
            <a:r>
              <a:rPr lang="en-US" sz="2400" b="1" dirty="0" smtClean="0">
                <a:solidFill>
                  <a:srgbClr val="FFC000"/>
                </a:solidFill>
                <a:latin typeface="Arial Narrow" pitchFamily="34" charset="0"/>
                <a:cs typeface="Arial" pitchFamily="34" charset="0"/>
              </a:rPr>
              <a:t>C1- </a:t>
            </a:r>
            <a:r>
              <a:rPr lang="en-US" sz="2400" b="1" dirty="0" err="1" smtClean="0">
                <a:solidFill>
                  <a:srgbClr val="FFC000"/>
                </a:solidFill>
                <a:latin typeface="Arial Narrow" pitchFamily="34" charset="0"/>
                <a:cs typeface="Arial" pitchFamily="34" charset="0"/>
              </a:rPr>
              <a:t>Odontoid</a:t>
            </a:r>
            <a:r>
              <a:rPr lang="en-US" sz="2400" b="1" dirty="0" smtClean="0">
                <a:solidFill>
                  <a:srgbClr val="FFC000"/>
                </a:solidFill>
                <a:latin typeface="Arial Narrow" pitchFamily="34" charset="0"/>
                <a:cs typeface="Arial" pitchFamily="34" charset="0"/>
              </a:rPr>
              <a:t> II fractures 	      	     	 C1- </a:t>
            </a:r>
            <a:r>
              <a:rPr lang="en-US" sz="2400" b="1" dirty="0" err="1" smtClean="0">
                <a:solidFill>
                  <a:srgbClr val="FFC000"/>
                </a:solidFill>
                <a:latin typeface="Arial Narrow" pitchFamily="34" charset="0"/>
                <a:cs typeface="Arial" pitchFamily="34" charset="0"/>
              </a:rPr>
              <a:t>odontoid</a:t>
            </a:r>
            <a:r>
              <a:rPr lang="en-US" sz="2400" b="1" dirty="0" smtClean="0">
                <a:solidFill>
                  <a:srgbClr val="FFC000"/>
                </a:solidFill>
                <a:latin typeface="Arial Narrow" pitchFamily="34" charset="0"/>
                <a:cs typeface="Arial" pitchFamily="34" charset="0"/>
              </a:rPr>
              <a:t> III fractures</a:t>
            </a:r>
          </a:p>
          <a:p>
            <a:pPr>
              <a:buNone/>
            </a:pPr>
            <a:r>
              <a:rPr lang="en-US" sz="2400" b="1" dirty="0" smtClean="0">
                <a:solidFill>
                  <a:srgbClr val="FFC000"/>
                </a:solidFill>
                <a:latin typeface="Arial Narrow" pitchFamily="34" charset="0"/>
                <a:cs typeface="Arial" pitchFamily="34" charset="0"/>
              </a:rPr>
              <a:t> ↓			        				 C1- Hangman fractures</a:t>
            </a:r>
          </a:p>
          <a:p>
            <a:pPr>
              <a:buNone/>
            </a:pPr>
            <a:r>
              <a:rPr lang="en-US" sz="2400" b="1" dirty="0" smtClean="0">
                <a:solidFill>
                  <a:srgbClr val="FFC000"/>
                </a:solidFill>
                <a:latin typeface="Arial Narrow" pitchFamily="34" charset="0"/>
                <a:cs typeface="Arial" pitchFamily="34" charset="0"/>
              </a:rPr>
              <a:t>_________________________		     C1- miscellaneous C2 fractures</a:t>
            </a:r>
          </a:p>
          <a:p>
            <a:pPr>
              <a:buNone/>
            </a:pPr>
            <a:r>
              <a:rPr lang="en-US" sz="2400" b="1" dirty="0" smtClean="0">
                <a:solidFill>
                  <a:srgbClr val="FFC000"/>
                </a:solidFill>
                <a:latin typeface="Arial Narrow" pitchFamily="34" charset="0"/>
                <a:cs typeface="Arial" pitchFamily="34" charset="0"/>
              </a:rPr>
              <a:t>↓                                             ↓ 					       ↓</a:t>
            </a:r>
          </a:p>
          <a:p>
            <a:pPr>
              <a:buNone/>
            </a:pPr>
            <a:r>
              <a:rPr lang="en-US" sz="2400" b="1" dirty="0" smtClean="0">
                <a:solidFill>
                  <a:srgbClr val="FFC000"/>
                </a:solidFill>
                <a:latin typeface="Arial Narrow" pitchFamily="34" charset="0"/>
                <a:cs typeface="Arial" pitchFamily="34" charset="0"/>
              </a:rPr>
              <a:t>&lt; 6mm		           	 ≥  6 mm		External immobilization</a:t>
            </a:r>
          </a:p>
          <a:p>
            <a:pPr>
              <a:buNone/>
            </a:pPr>
            <a:r>
              <a:rPr lang="en-US" sz="2400" b="1" dirty="0" smtClean="0">
                <a:solidFill>
                  <a:srgbClr val="FFC000"/>
                </a:solidFill>
                <a:latin typeface="Arial Narrow" pitchFamily="34" charset="0"/>
                <a:cs typeface="Arial" pitchFamily="34" charset="0"/>
              </a:rPr>
              <a:t>dens dislocation           dens dislocation</a:t>
            </a:r>
          </a:p>
          <a:p>
            <a:pPr>
              <a:buNone/>
            </a:pPr>
            <a:r>
              <a:rPr lang="en-US" sz="2400" b="1" dirty="0" smtClean="0">
                <a:solidFill>
                  <a:srgbClr val="FFC000"/>
                </a:solidFill>
                <a:latin typeface="Arial Narrow" pitchFamily="34" charset="0"/>
                <a:cs typeface="Arial" pitchFamily="34" charset="0"/>
              </a:rPr>
              <a:t> ↓ 					↓             ↓</a:t>
            </a:r>
          </a:p>
          <a:p>
            <a:pPr>
              <a:buNone/>
            </a:pPr>
            <a:r>
              <a:rPr lang="en-US" sz="2400" b="1" dirty="0" smtClean="0">
                <a:solidFill>
                  <a:srgbClr val="FFC000"/>
                </a:solidFill>
                <a:latin typeface="Arial Narrow" pitchFamily="34" charset="0"/>
                <a:cs typeface="Arial" pitchFamily="34" charset="0"/>
              </a:rPr>
              <a:t>External immobilization     </a:t>
            </a:r>
            <a:r>
              <a:rPr lang="en-US" sz="2400" b="1" dirty="0" smtClean="0">
                <a:solidFill>
                  <a:srgbClr val="00B0F0"/>
                </a:solidFill>
                <a:latin typeface="Arial Narrow" pitchFamily="34" charset="0"/>
                <a:cs typeface="Arial" pitchFamily="34" charset="0"/>
              </a:rPr>
              <a:t>C1 ring    </a:t>
            </a:r>
            <a:r>
              <a:rPr lang="en-US" sz="2400" b="1" dirty="0" smtClean="0">
                <a:solidFill>
                  <a:srgbClr val="FFFF00"/>
                </a:solidFill>
                <a:latin typeface="Arial Narrow" pitchFamily="34" charset="0"/>
                <a:cs typeface="Arial" pitchFamily="34" charset="0"/>
              </a:rPr>
              <a:t>Multiple C1 ring fracture</a:t>
            </a:r>
            <a:endParaRPr lang="en-US" sz="2400" b="1" dirty="0" smtClean="0">
              <a:solidFill>
                <a:srgbClr val="00B0F0"/>
              </a:solidFill>
              <a:latin typeface="Arial Narrow" pitchFamily="34" charset="0"/>
              <a:cs typeface="Arial" pitchFamily="34" charset="0"/>
            </a:endParaRPr>
          </a:p>
          <a:p>
            <a:pPr>
              <a:buNone/>
            </a:pPr>
            <a:r>
              <a:rPr lang="en-US" sz="2400" b="1" dirty="0" smtClean="0">
                <a:solidFill>
                  <a:srgbClr val="00B0F0"/>
                </a:solidFill>
                <a:latin typeface="Arial Narrow" pitchFamily="34" charset="0"/>
                <a:cs typeface="Arial" pitchFamily="34" charset="0"/>
              </a:rPr>
              <a:t> C1-C2 wiring/fusion   ←   intact             </a:t>
            </a:r>
            <a:r>
              <a:rPr lang="en-US" sz="2400" b="1" dirty="0" smtClean="0">
                <a:solidFill>
                  <a:srgbClr val="FFC000"/>
                </a:solidFill>
                <a:latin typeface="Arial Narrow" pitchFamily="34" charset="0"/>
                <a:cs typeface="Arial" pitchFamily="34" charset="0"/>
              </a:rPr>
              <a:t>↓</a:t>
            </a:r>
            <a:endParaRPr lang="en-IN" sz="2400" b="1" dirty="0" smtClean="0">
              <a:solidFill>
                <a:srgbClr val="FFC000"/>
              </a:solidFill>
              <a:latin typeface="Arial Narrow" pitchFamily="34" charset="0"/>
              <a:cs typeface="Arial" pitchFamily="34" charset="0"/>
            </a:endParaRPr>
          </a:p>
          <a:p>
            <a:pPr>
              <a:buNone/>
            </a:pPr>
            <a:r>
              <a:rPr lang="en-US" sz="2400" b="1" dirty="0" smtClean="0">
                <a:solidFill>
                  <a:srgbClr val="FFC000"/>
                </a:solidFill>
                <a:latin typeface="Arial Narrow" pitchFamily="34" charset="0"/>
                <a:cs typeface="Arial" pitchFamily="34" charset="0"/>
              </a:rPr>
              <a:t>					          </a:t>
            </a:r>
            <a:r>
              <a:rPr lang="en-US" sz="2400" b="1" dirty="0" err="1" smtClean="0">
                <a:solidFill>
                  <a:srgbClr val="FFC000"/>
                </a:solidFill>
                <a:latin typeface="Arial Narrow" pitchFamily="34" charset="0"/>
                <a:cs typeface="Arial" pitchFamily="34" charset="0"/>
              </a:rPr>
              <a:t>Occiput</a:t>
            </a:r>
            <a:r>
              <a:rPr lang="en-US" sz="2400" b="1" dirty="0" smtClean="0">
                <a:solidFill>
                  <a:srgbClr val="FFC000"/>
                </a:solidFill>
                <a:latin typeface="Arial Narrow" pitchFamily="34" charset="0"/>
                <a:cs typeface="Arial" pitchFamily="34" charset="0"/>
              </a:rPr>
              <a:t> - C2 wiring / fusion</a:t>
            </a:r>
            <a:endParaRPr lang="en-IN" sz="2400" b="1" dirty="0">
              <a:solidFill>
                <a:srgbClr val="FFC000"/>
              </a:solidFill>
              <a:latin typeface="Arial Narrow"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90944" y="116632"/>
            <a:ext cx="8753056" cy="2088232"/>
          </a:xfrm>
        </p:spPr>
        <p:txBody>
          <a:bodyPr>
            <a:normAutofit fontScale="70000" lnSpcReduction="20000"/>
          </a:bodyPr>
          <a:lstStyle/>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endParaRPr lang="en-US" sz="2400" dirty="0" smtClean="0">
              <a:solidFill>
                <a:srgbClr val="FFFF00"/>
              </a:solidFill>
              <a:latin typeface="Aharoni" pitchFamily="2" charset="-79"/>
              <a:cs typeface="Aharoni" pitchFamily="2" charset="-79"/>
            </a:endParaRPr>
          </a:p>
          <a:p>
            <a:pPr algn="just"/>
            <a:r>
              <a:rPr lang="en-US" sz="2400" dirty="0" smtClean="0">
                <a:solidFill>
                  <a:srgbClr val="FFFF00"/>
                </a:solidFill>
                <a:latin typeface="Aharoni" pitchFamily="2" charset="-79"/>
                <a:cs typeface="Aharoni" pitchFamily="2" charset="-79"/>
              </a:rPr>
              <a:t>DIAGRAM SHOWS THE TYPES OF ODONTOID FRACTURE</a:t>
            </a:r>
            <a:endParaRPr lang="en-IN" sz="2400" dirty="0">
              <a:solidFill>
                <a:srgbClr val="FFFF00"/>
              </a:solidFill>
              <a:latin typeface="Aharoni" pitchFamily="2" charset="-79"/>
              <a:cs typeface="Aharoni" pitchFamily="2" charset="-79"/>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03" y="2348880"/>
            <a:ext cx="805576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4982979"/>
            <a:ext cx="1984839" cy="246221"/>
          </a:xfrm>
          <a:prstGeom prst="rect">
            <a:avLst/>
          </a:prstGeom>
          <a:noFill/>
        </p:spPr>
        <p:txBody>
          <a:bodyPr wrap="none" rtlCol="0">
            <a:spAutoFit/>
          </a:bodyPr>
          <a:lstStyle/>
          <a:p>
            <a:r>
              <a:rPr lang="en-US" sz="1000" dirty="0" smtClean="0">
                <a:solidFill>
                  <a:schemeClr val="bg1"/>
                </a:solidFill>
              </a:rPr>
              <a:t>Barrows neurological institute</a:t>
            </a:r>
            <a:endParaRPr lang="en-IN" sz="1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929718" cy="6572272"/>
          </a:xfrm>
          <a:ln>
            <a:solidFill>
              <a:schemeClr val="tx1"/>
            </a:solidFill>
          </a:ln>
        </p:spPr>
        <p:txBody>
          <a:bodyPr/>
          <a:lstStyle/>
          <a:p>
            <a:pPr>
              <a:buNone/>
            </a:pPr>
            <a:r>
              <a:rPr lang="en-US" sz="2800" b="1" u="sng" dirty="0" smtClean="0">
                <a:solidFill>
                  <a:srgbClr val="FFC000"/>
                </a:solidFill>
                <a:latin typeface="Arial" pitchFamily="34" charset="0"/>
                <a:cs typeface="Arial" pitchFamily="34" charset="0"/>
              </a:rPr>
              <a:t>THIRD CERVICAL VERTEBRA FRACTURES</a:t>
            </a:r>
          </a:p>
          <a:p>
            <a:pPr>
              <a:buNone/>
            </a:pPr>
            <a:endParaRPr lang="en-US" sz="2000" b="1" u="sng" dirty="0" smtClean="0">
              <a:solidFill>
                <a:srgbClr val="FFC000"/>
              </a:solidFill>
              <a:latin typeface="Arial" pitchFamily="34" charset="0"/>
              <a:cs typeface="Arial" pitchFamily="34" charset="0"/>
            </a:endParaRPr>
          </a:p>
          <a:p>
            <a:pPr>
              <a:buFont typeface="Wingdings" pitchFamily="2" charset="2"/>
              <a:buChar char="§"/>
            </a:pPr>
            <a:r>
              <a:rPr lang="en-US" sz="2400" b="1" dirty="0" smtClean="0">
                <a:solidFill>
                  <a:srgbClr val="FFFF00"/>
                </a:solidFill>
                <a:latin typeface="Arial" pitchFamily="34" charset="0"/>
                <a:cs typeface="Arial" pitchFamily="34" charset="0"/>
              </a:rPr>
              <a:t>The treatment of C3 fractures must be individualized to the type of fracture and the type of associated fractures or fracture – dislocations. </a:t>
            </a:r>
          </a:p>
          <a:p>
            <a:pPr>
              <a:buNone/>
            </a:pPr>
            <a:r>
              <a:rPr lang="en-US" sz="2400" b="1" dirty="0" smtClean="0">
                <a:solidFill>
                  <a:srgbClr val="FFFF00"/>
                </a:solidFill>
                <a:latin typeface="Arial" pitchFamily="34" charset="0"/>
                <a:cs typeface="Arial" pitchFamily="34" charset="0"/>
              </a:rPr>
              <a:t>			</a:t>
            </a:r>
            <a:r>
              <a:rPr lang="en-US" b="1" dirty="0" smtClean="0">
                <a:solidFill>
                  <a:srgbClr val="FFFF00"/>
                </a:solidFill>
                <a:latin typeface="Arial" pitchFamily="34" charset="0"/>
                <a:cs typeface="Arial" pitchFamily="34" charset="0"/>
              </a:rPr>
              <a:t>   </a:t>
            </a:r>
            <a:r>
              <a:rPr lang="en-US" sz="2400" b="1" dirty="0" smtClean="0">
                <a:solidFill>
                  <a:srgbClr val="FFFF00"/>
                </a:solidFill>
                <a:latin typeface="Arial Narrow" pitchFamily="34" charset="0"/>
                <a:cs typeface="Arial" pitchFamily="34" charset="0"/>
              </a:rPr>
              <a:t>              </a:t>
            </a:r>
            <a:endParaRPr lang="en-IN" sz="2400" b="1" dirty="0">
              <a:solidFill>
                <a:srgbClr val="FFFF00"/>
              </a:solidFill>
              <a:latin typeface="Arial Narrow"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14348" y="5072074"/>
            <a:ext cx="7786742" cy="1239190"/>
          </a:xfrm>
        </p:spPr>
        <p:txBody>
          <a:bodyPr>
            <a:normAutofit/>
          </a:bodyPr>
          <a:lstStyle/>
          <a:p>
            <a:pPr algn="ctr"/>
            <a:r>
              <a:rPr lang="en-US" sz="2400" dirty="0" smtClean="0">
                <a:solidFill>
                  <a:srgbClr val="FFFF00"/>
                </a:solidFill>
                <a:latin typeface="Aharoni" pitchFamily="2" charset="-79"/>
                <a:cs typeface="Aharoni" pitchFamily="2" charset="-79"/>
              </a:rPr>
              <a:t>C </a:t>
            </a:r>
            <a:r>
              <a:rPr lang="en-US" sz="2400" dirty="0" smtClean="0">
                <a:solidFill>
                  <a:srgbClr val="FFFF00"/>
                </a:solidFill>
                <a:latin typeface="Aharoni" pitchFamily="2" charset="-79"/>
                <a:cs typeface="Aharoni" pitchFamily="2" charset="-79"/>
              </a:rPr>
              <a:t>6 VERTEBRAL BODY RETROLISTHESIS WITH CORD COMPRESSION &amp; CANAL COMPROMISE </a:t>
            </a:r>
          </a:p>
          <a:p>
            <a:pPr algn="ctr"/>
            <a:r>
              <a:rPr lang="en-US" sz="2400" dirty="0" smtClean="0">
                <a:solidFill>
                  <a:srgbClr val="FFFF00"/>
                </a:solidFill>
                <a:latin typeface="Aharoni" pitchFamily="2" charset="-79"/>
                <a:cs typeface="Aharoni" pitchFamily="2" charset="-79"/>
              </a:rPr>
              <a:t>(MRI – SAGITTAL VIEW</a:t>
            </a:r>
            <a:r>
              <a:rPr lang="en-US" dirty="0" smtClean="0"/>
              <a:t>)</a:t>
            </a:r>
            <a:endParaRPr lang="en-IN" dirty="0"/>
          </a:p>
        </p:txBody>
      </p:sp>
      <p:pic>
        <p:nvPicPr>
          <p:cNvPr id="11266" name="Picture 2" descr="F:\DCIM\101MSDCF\DSC00757.JPG"/>
          <p:cNvPicPr>
            <a:picLocks noGrp="1" noChangeAspect="1" noChangeArrowheads="1"/>
          </p:cNvPicPr>
          <p:nvPr>
            <p:ph sz="half" idx="1"/>
          </p:nvPr>
        </p:nvPicPr>
        <p:blipFill>
          <a:blip r:embed="rId2" cstate="print"/>
          <a:srcRect/>
          <a:stretch>
            <a:fillRect/>
          </a:stretch>
        </p:blipFill>
        <p:spPr bwMode="auto">
          <a:xfrm>
            <a:off x="2071670" y="428604"/>
            <a:ext cx="5276850" cy="39576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135856" y="5357826"/>
            <a:ext cx="7436672" cy="953438"/>
          </a:xfrm>
        </p:spPr>
        <p:txBody>
          <a:bodyPr>
            <a:normAutofit/>
          </a:bodyPr>
          <a:lstStyle/>
          <a:p>
            <a:pPr algn="ctr"/>
            <a:r>
              <a:rPr lang="en-US" sz="2400" dirty="0" smtClean="0">
                <a:solidFill>
                  <a:srgbClr val="FFFF00"/>
                </a:solidFill>
                <a:latin typeface="Aharoni" pitchFamily="2" charset="-79"/>
                <a:cs typeface="Aharoni" pitchFamily="2" charset="-79"/>
              </a:rPr>
              <a:t>CT </a:t>
            </a:r>
            <a:r>
              <a:rPr lang="en-US" sz="2400" dirty="0" smtClean="0">
                <a:solidFill>
                  <a:srgbClr val="FFFF00"/>
                </a:solidFill>
                <a:latin typeface="Aharoni" pitchFamily="2" charset="-79"/>
                <a:cs typeface="Aharoni" pitchFamily="2" charset="-79"/>
              </a:rPr>
              <a:t>Cervical spine  </a:t>
            </a:r>
          </a:p>
          <a:p>
            <a:pPr algn="ctr"/>
            <a:r>
              <a:rPr lang="en-US" sz="2400" dirty="0" smtClean="0">
                <a:solidFill>
                  <a:srgbClr val="FFFF00"/>
                </a:solidFill>
                <a:latin typeface="Aharoni" pitchFamily="2" charset="-79"/>
                <a:cs typeface="Aharoni" pitchFamily="2" charset="-79"/>
              </a:rPr>
              <a:t>(of the same patient of the previous slide)</a:t>
            </a:r>
            <a:endParaRPr lang="en-IN" sz="2400" dirty="0">
              <a:solidFill>
                <a:srgbClr val="FFFF00"/>
              </a:solidFill>
              <a:latin typeface="Aharoni" pitchFamily="2" charset="-79"/>
              <a:cs typeface="Aharoni" pitchFamily="2" charset="-79"/>
            </a:endParaRPr>
          </a:p>
        </p:txBody>
      </p:sp>
      <p:pic>
        <p:nvPicPr>
          <p:cNvPr id="12290" name="Picture 2" descr="F:\DCIM\101MSDCF\DSC00759.JPG"/>
          <p:cNvPicPr>
            <a:picLocks noGrp="1" noChangeAspect="1" noChangeArrowheads="1"/>
          </p:cNvPicPr>
          <p:nvPr>
            <p:ph sz="half" idx="1"/>
          </p:nvPr>
        </p:nvPicPr>
        <p:blipFill>
          <a:blip r:embed="rId2" cstate="print"/>
          <a:srcRect/>
          <a:stretch>
            <a:fillRect/>
          </a:stretch>
        </p:blipFill>
        <p:spPr bwMode="auto">
          <a:xfrm>
            <a:off x="2428860" y="642918"/>
            <a:ext cx="5276850" cy="39576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000100" y="5357826"/>
            <a:ext cx="7500990" cy="1239190"/>
          </a:xfrm>
        </p:spPr>
        <p:txBody>
          <a:bodyPr>
            <a:normAutofit/>
          </a:bodyPr>
          <a:lstStyle/>
          <a:p>
            <a:r>
              <a:rPr lang="en-US" sz="2400" dirty="0" smtClean="0">
                <a:solidFill>
                  <a:srgbClr val="FFFF00"/>
                </a:solidFill>
                <a:latin typeface="Aharoni" pitchFamily="2" charset="-79"/>
                <a:cs typeface="Aharoni" pitchFamily="2" charset="-79"/>
              </a:rPr>
              <a:t>AXIAL </a:t>
            </a:r>
            <a:r>
              <a:rPr lang="en-US" sz="2400" dirty="0" smtClean="0">
                <a:solidFill>
                  <a:srgbClr val="FFFF00"/>
                </a:solidFill>
                <a:latin typeface="Aharoni" pitchFamily="2" charset="-79"/>
                <a:cs typeface="Aharoni" pitchFamily="2" charset="-79"/>
              </a:rPr>
              <a:t>CT SHOWING FRACTURE C6 VERTEBRAL BODY AND POSTERIOR ELEMENTS</a:t>
            </a:r>
            <a:endParaRPr lang="en-IN" sz="2400" dirty="0">
              <a:solidFill>
                <a:srgbClr val="FFFF00"/>
              </a:solidFill>
              <a:latin typeface="Aharoni" pitchFamily="2" charset="-79"/>
              <a:cs typeface="Aharoni" pitchFamily="2" charset="-79"/>
            </a:endParaRPr>
          </a:p>
        </p:txBody>
      </p:sp>
      <p:pic>
        <p:nvPicPr>
          <p:cNvPr id="13314" name="Picture 2" descr="F:\DCIM\101MSDCF\DSC00761.JPG"/>
          <p:cNvPicPr>
            <a:picLocks noGrp="1" noChangeAspect="1" noChangeArrowheads="1"/>
          </p:cNvPicPr>
          <p:nvPr>
            <p:ph sz="half" idx="1"/>
          </p:nvPr>
        </p:nvPicPr>
        <p:blipFill>
          <a:blip r:embed="rId2" cstate="print"/>
          <a:srcRect/>
          <a:stretch>
            <a:fillRect/>
          </a:stretch>
        </p:blipFill>
        <p:spPr bwMode="auto">
          <a:xfrm>
            <a:off x="2071670" y="642918"/>
            <a:ext cx="5276850" cy="39576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61242"/>
          </a:xfrm>
        </p:spPr>
        <p:txBody>
          <a:bodyPr>
            <a:normAutofit/>
          </a:bodyPr>
          <a:lstStyle/>
          <a:p>
            <a:r>
              <a:rPr lang="en-US" sz="2800" b="1" dirty="0" smtClean="0">
                <a:latin typeface="Arial" pitchFamily="34" charset="0"/>
                <a:cs typeface="Arial" pitchFamily="34" charset="0"/>
              </a:rPr>
              <a:t>STABILIZATION OF CERVICAL SPINE</a:t>
            </a:r>
            <a:endParaRPr lang="en-IN" sz="2800" b="1" dirty="0">
              <a:latin typeface="Arial" pitchFamily="34" charset="0"/>
              <a:cs typeface="Arial" pitchFamily="34" charset="0"/>
            </a:endParaRPr>
          </a:p>
        </p:txBody>
      </p:sp>
      <p:sp>
        <p:nvSpPr>
          <p:cNvPr id="3" name="Content Placeholder 2"/>
          <p:cNvSpPr>
            <a:spLocks noGrp="1"/>
          </p:cNvSpPr>
          <p:nvPr>
            <p:ph idx="1"/>
          </p:nvPr>
        </p:nvSpPr>
        <p:spPr>
          <a:xfrm>
            <a:off x="0" y="1285860"/>
            <a:ext cx="9144000" cy="5572140"/>
          </a:xfrm>
        </p:spPr>
        <p:txBody>
          <a:bodyPr/>
          <a:lstStyle/>
          <a:p>
            <a:pPr>
              <a:buNone/>
            </a:pPr>
            <a:r>
              <a:rPr lang="en-US" b="1" dirty="0" smtClean="0">
                <a:solidFill>
                  <a:srgbClr val="FFFF00"/>
                </a:solidFill>
                <a:latin typeface="Arial" pitchFamily="34" charset="0"/>
                <a:cs typeface="Arial" pitchFamily="34" charset="0"/>
              </a:rPr>
              <a:t>    </a:t>
            </a:r>
            <a:r>
              <a:rPr lang="en-US" b="1" u="sng" dirty="0" smtClean="0">
                <a:solidFill>
                  <a:srgbClr val="FFFF00"/>
                </a:solidFill>
                <a:latin typeface="Arial" pitchFamily="34" charset="0"/>
                <a:cs typeface="Arial" pitchFamily="34" charset="0"/>
              </a:rPr>
              <a:t>OPERATIVE PROCEDURES</a:t>
            </a:r>
          </a:p>
          <a:p>
            <a:pPr algn="just"/>
            <a:r>
              <a:rPr lang="en-US" b="1" dirty="0" smtClean="0">
                <a:latin typeface="Arial" pitchFamily="34" charset="0"/>
                <a:cs typeface="Arial" pitchFamily="34" charset="0"/>
              </a:rPr>
              <a:t>Preparation &amp; Positioning </a:t>
            </a:r>
          </a:p>
          <a:p>
            <a:pPr algn="just">
              <a:buNone/>
            </a:pPr>
            <a:r>
              <a:rPr lang="en-US" b="1" dirty="0" smtClean="0">
                <a:latin typeface="Arial" pitchFamily="34" charset="0"/>
                <a:cs typeface="Arial" pitchFamily="34" charset="0"/>
              </a:rPr>
              <a:t>		– Skeletal traction</a:t>
            </a:r>
          </a:p>
          <a:p>
            <a:pPr algn="just">
              <a:buNone/>
            </a:pPr>
            <a:r>
              <a:rPr lang="en-US" b="1" dirty="0" smtClean="0">
                <a:latin typeface="Arial" pitchFamily="34" charset="0"/>
                <a:cs typeface="Arial" pitchFamily="34" charset="0"/>
              </a:rPr>
              <a:t>        - Supine position with head of the table   </a:t>
            </a:r>
          </a:p>
          <a:p>
            <a:pPr algn="just">
              <a:buNone/>
            </a:pPr>
            <a:r>
              <a:rPr lang="en-US" b="1" dirty="0" smtClean="0">
                <a:latin typeface="Arial" pitchFamily="34" charset="0"/>
                <a:cs typeface="Arial" pitchFamily="34" charset="0"/>
              </a:rPr>
              <a:t>           elevated 10 - 15</a:t>
            </a:r>
            <a:r>
              <a:rPr lang="en-US" b="1" dirty="0" smtClean="0">
                <a:latin typeface="Calibri"/>
                <a:cs typeface="Arial" pitchFamily="34" charset="0"/>
              </a:rPr>
              <a:t>⁰</a:t>
            </a:r>
            <a:endParaRPr lang="en-US" b="1" dirty="0" smtClean="0">
              <a:latin typeface="Arial" pitchFamily="34" charset="0"/>
              <a:cs typeface="Arial" pitchFamily="34" charset="0"/>
            </a:endParaRPr>
          </a:p>
          <a:p>
            <a:pPr algn="just">
              <a:buNone/>
            </a:pPr>
            <a:r>
              <a:rPr lang="en-US" b="1" dirty="0" smtClean="0">
                <a:latin typeface="Arial" pitchFamily="34" charset="0"/>
                <a:cs typeface="Arial" pitchFamily="34" charset="0"/>
              </a:rPr>
              <a:t>		- Shoulders retracted</a:t>
            </a:r>
          </a:p>
          <a:p>
            <a:pPr algn="just">
              <a:buNone/>
            </a:pPr>
            <a:r>
              <a:rPr lang="en-US" b="1" dirty="0" smtClean="0">
                <a:latin typeface="Arial" pitchFamily="34" charset="0"/>
                <a:cs typeface="Arial" pitchFamily="34" charset="0"/>
              </a:rPr>
              <a:t>        - Maintenance of normal </a:t>
            </a:r>
            <a:r>
              <a:rPr lang="en-US" b="1" dirty="0" err="1" smtClean="0">
                <a:latin typeface="Arial" pitchFamily="34" charset="0"/>
                <a:cs typeface="Arial" pitchFamily="34" charset="0"/>
              </a:rPr>
              <a:t>lordotic</a:t>
            </a:r>
            <a:r>
              <a:rPr lang="en-US" b="1" dirty="0" smtClean="0">
                <a:latin typeface="Arial" pitchFamily="34" charset="0"/>
                <a:cs typeface="Arial" pitchFamily="34" charset="0"/>
              </a:rPr>
              <a:t> curvature</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135856" y="5143512"/>
            <a:ext cx="7293796" cy="1167752"/>
          </a:xfrm>
        </p:spPr>
        <p:txBody>
          <a:bodyPr>
            <a:normAutofit/>
          </a:bodyPr>
          <a:lstStyle/>
          <a:p>
            <a:pPr algn="ctr"/>
            <a:r>
              <a:rPr lang="en-US" sz="2400" dirty="0" smtClean="0">
                <a:solidFill>
                  <a:srgbClr val="FFFF00"/>
                </a:solidFill>
                <a:latin typeface="Aharoni" pitchFamily="2" charset="-79"/>
                <a:cs typeface="Aharoni" pitchFamily="2" charset="-79"/>
              </a:rPr>
              <a:t>POSITIONING OF PATIENT FOR ANTERIOR CERVICAL APPROACH</a:t>
            </a:r>
            <a:endParaRPr lang="en-IN" sz="2400" dirty="0">
              <a:solidFill>
                <a:srgbClr val="FFFF00"/>
              </a:solidFill>
              <a:latin typeface="Aharoni" pitchFamily="2" charset="-79"/>
              <a:cs typeface="Aharoni" pitchFamily="2" charset="-79"/>
            </a:endParaRPr>
          </a:p>
        </p:txBody>
      </p:sp>
      <p:pic>
        <p:nvPicPr>
          <p:cNvPr id="3074" name="Picture 2" descr="F:\DCIM\101MSDCF\DSC00851.JPG"/>
          <p:cNvPicPr>
            <a:picLocks noGrp="1" noChangeAspect="1" noChangeArrowheads="1"/>
          </p:cNvPicPr>
          <p:nvPr>
            <p:ph sz="half" idx="1"/>
          </p:nvPr>
        </p:nvPicPr>
        <p:blipFill>
          <a:blip r:embed="rId2" cstate="print"/>
          <a:srcRect/>
          <a:stretch>
            <a:fillRect/>
          </a:stretch>
        </p:blipFill>
        <p:spPr bwMode="auto">
          <a:xfrm>
            <a:off x="2071670" y="1000108"/>
            <a:ext cx="5276850" cy="296822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61242"/>
          </a:xfrm>
        </p:spPr>
        <p:txBody>
          <a:bodyPr>
            <a:normAutofit/>
          </a:bodyPr>
          <a:lstStyle/>
          <a:p>
            <a:r>
              <a:rPr lang="en-US" sz="2800" b="1" dirty="0" smtClean="0">
                <a:latin typeface="Arial" pitchFamily="34" charset="0"/>
                <a:cs typeface="Arial" pitchFamily="34" charset="0"/>
              </a:rPr>
              <a:t>STABILIZATION OF CERVICAL SPINE</a:t>
            </a:r>
            <a:endParaRPr lang="en-IN" sz="2800" b="1" dirty="0">
              <a:latin typeface="Arial" pitchFamily="34" charset="0"/>
              <a:cs typeface="Arial" pitchFamily="34" charset="0"/>
            </a:endParaRPr>
          </a:p>
        </p:txBody>
      </p:sp>
      <p:sp>
        <p:nvSpPr>
          <p:cNvPr id="3" name="Content Placeholder 2"/>
          <p:cNvSpPr>
            <a:spLocks noGrp="1"/>
          </p:cNvSpPr>
          <p:nvPr>
            <p:ph idx="1"/>
          </p:nvPr>
        </p:nvSpPr>
        <p:spPr>
          <a:xfrm>
            <a:off x="0" y="1285860"/>
            <a:ext cx="9144000" cy="5572140"/>
          </a:xfrm>
        </p:spPr>
        <p:txBody>
          <a:bodyPr/>
          <a:lstStyle/>
          <a:p>
            <a:pPr>
              <a:buNone/>
            </a:pPr>
            <a:r>
              <a:rPr lang="en-US" b="1" dirty="0" smtClean="0">
                <a:solidFill>
                  <a:srgbClr val="FFFF00"/>
                </a:solidFill>
                <a:latin typeface="Arial" pitchFamily="34" charset="0"/>
                <a:cs typeface="Arial" pitchFamily="34" charset="0"/>
              </a:rPr>
              <a:t>    </a:t>
            </a:r>
            <a:r>
              <a:rPr lang="en-US" b="1" u="sng" dirty="0" smtClean="0">
                <a:solidFill>
                  <a:srgbClr val="FFFF00"/>
                </a:solidFill>
                <a:latin typeface="Arial" pitchFamily="34" charset="0"/>
                <a:cs typeface="Arial" pitchFamily="34" charset="0"/>
              </a:rPr>
              <a:t>OPERATIVE PROCEDURES</a:t>
            </a:r>
          </a:p>
          <a:p>
            <a:pPr algn="just"/>
            <a:r>
              <a:rPr lang="en-US" b="1" dirty="0" smtClean="0">
                <a:latin typeface="Arial" pitchFamily="34" charset="0"/>
                <a:cs typeface="Arial" pitchFamily="34" charset="0"/>
              </a:rPr>
              <a:t>Skin incision</a:t>
            </a:r>
          </a:p>
          <a:p>
            <a:pPr algn="just">
              <a:buNone/>
            </a:pPr>
            <a:endParaRPr lang="en-US" b="1" dirty="0" smtClean="0">
              <a:latin typeface="Arial" pitchFamily="34" charset="0"/>
              <a:cs typeface="Arial" pitchFamily="34" charset="0"/>
            </a:endParaRPr>
          </a:p>
          <a:p>
            <a:pPr algn="just">
              <a:buNone/>
            </a:pPr>
            <a:r>
              <a:rPr lang="en-US" b="1" dirty="0" smtClean="0">
                <a:latin typeface="Arial" pitchFamily="34" charset="0"/>
                <a:cs typeface="Arial" pitchFamily="34" charset="0"/>
              </a:rPr>
              <a:t>   - transverse neck incision</a:t>
            </a:r>
          </a:p>
          <a:p>
            <a:pPr algn="just">
              <a:buNone/>
            </a:pPr>
            <a:r>
              <a:rPr lang="en-US" b="1" dirty="0" smtClean="0">
                <a:latin typeface="Arial" pitchFamily="34" charset="0"/>
                <a:cs typeface="Arial" pitchFamily="34" charset="0"/>
              </a:rPr>
              <a:t>   - </a:t>
            </a:r>
            <a:r>
              <a:rPr lang="en-US" b="1" dirty="0" err="1" smtClean="0">
                <a:latin typeface="Arial" pitchFamily="34" charset="0"/>
                <a:cs typeface="Arial" pitchFamily="34" charset="0"/>
              </a:rPr>
              <a:t>myocutaneous</a:t>
            </a:r>
            <a:r>
              <a:rPr lang="en-US" b="1" dirty="0" smtClean="0">
                <a:latin typeface="Arial" pitchFamily="34" charset="0"/>
                <a:cs typeface="Arial" pitchFamily="34" charset="0"/>
              </a:rPr>
              <a:t> flap (skin &amp; </a:t>
            </a:r>
            <a:r>
              <a:rPr lang="en-US" b="1" dirty="0" err="1" smtClean="0">
                <a:latin typeface="Arial" pitchFamily="34" charset="0"/>
                <a:cs typeface="Arial" pitchFamily="34" charset="0"/>
              </a:rPr>
              <a:t>platysma</a:t>
            </a:r>
            <a:r>
              <a:rPr lang="en-US" b="1" dirty="0" smtClean="0">
                <a:latin typeface="Arial" pitchFamily="34" charset="0"/>
                <a:cs typeface="Arial" pitchFamily="34" charset="0"/>
              </a:rPr>
              <a:t>)</a:t>
            </a:r>
          </a:p>
          <a:p>
            <a:pPr algn="just">
              <a:buNone/>
            </a:pPr>
            <a:r>
              <a:rPr lang="en-US" b="1" dirty="0" smtClean="0">
                <a:latin typeface="Arial" pitchFamily="34" charset="0"/>
                <a:cs typeface="Arial" pitchFamily="34" charset="0"/>
              </a:rPr>
              <a:t>   - adequate exposure</a:t>
            </a:r>
          </a:p>
          <a:p>
            <a:pPr algn="just">
              <a:buNone/>
            </a:pPr>
            <a:r>
              <a:rPr lang="en-US" b="1" dirty="0" smtClean="0">
                <a:latin typeface="Arial" pitchFamily="34" charset="0"/>
                <a:cs typeface="Arial" pitchFamily="34" charset="0"/>
              </a:rPr>
              <a:t>   - </a:t>
            </a:r>
            <a:r>
              <a:rPr lang="en-US" b="1" dirty="0" err="1" smtClean="0">
                <a:latin typeface="Arial" pitchFamily="34" charset="0"/>
                <a:cs typeface="Arial" pitchFamily="34" charset="0"/>
              </a:rPr>
              <a:t>radioluscent</a:t>
            </a:r>
            <a:r>
              <a:rPr lang="en-US" b="1" dirty="0" smtClean="0">
                <a:latin typeface="Arial" pitchFamily="34" charset="0"/>
                <a:cs typeface="Arial" pitchFamily="34" charset="0"/>
              </a:rPr>
              <a:t> blades for retraction preferred.</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61242"/>
          </a:xfrm>
        </p:spPr>
        <p:txBody>
          <a:bodyPr>
            <a:normAutofit/>
          </a:bodyPr>
          <a:lstStyle/>
          <a:p>
            <a:r>
              <a:rPr lang="en-US" sz="2800" b="1" dirty="0" smtClean="0">
                <a:latin typeface="Arial" pitchFamily="34" charset="0"/>
                <a:cs typeface="Arial" pitchFamily="34" charset="0"/>
              </a:rPr>
              <a:t>STABILIZATION OF CERVICAL SPINE</a:t>
            </a:r>
            <a:endParaRPr lang="en-IN" sz="2800" b="1" dirty="0">
              <a:latin typeface="Arial" pitchFamily="34" charset="0"/>
              <a:cs typeface="Arial" pitchFamily="34" charset="0"/>
            </a:endParaRPr>
          </a:p>
        </p:txBody>
      </p:sp>
      <p:sp>
        <p:nvSpPr>
          <p:cNvPr id="3" name="Content Placeholder 2"/>
          <p:cNvSpPr>
            <a:spLocks noGrp="1"/>
          </p:cNvSpPr>
          <p:nvPr>
            <p:ph idx="1"/>
          </p:nvPr>
        </p:nvSpPr>
        <p:spPr>
          <a:xfrm>
            <a:off x="0" y="1285860"/>
            <a:ext cx="9144000" cy="5572140"/>
          </a:xfrm>
        </p:spPr>
        <p:txBody>
          <a:bodyPr/>
          <a:lstStyle/>
          <a:p>
            <a:pPr>
              <a:buNone/>
            </a:pPr>
            <a:r>
              <a:rPr lang="en-US" b="1" dirty="0" smtClean="0">
                <a:solidFill>
                  <a:srgbClr val="FFFF00"/>
                </a:solidFill>
                <a:latin typeface="Arial" pitchFamily="34" charset="0"/>
                <a:cs typeface="Arial" pitchFamily="34" charset="0"/>
              </a:rPr>
              <a:t>    </a:t>
            </a:r>
            <a:r>
              <a:rPr lang="en-US" b="1" u="sng" dirty="0" smtClean="0">
                <a:solidFill>
                  <a:srgbClr val="FFFF00"/>
                </a:solidFill>
                <a:latin typeface="Arial" pitchFamily="34" charset="0"/>
                <a:cs typeface="Arial" pitchFamily="34" charset="0"/>
              </a:rPr>
              <a:t>OPERATIVE PROCEDURES</a:t>
            </a:r>
          </a:p>
          <a:p>
            <a:pPr>
              <a:buNone/>
            </a:pPr>
            <a:endParaRPr lang="en-US" b="1" u="sng" dirty="0" smtClean="0">
              <a:solidFill>
                <a:srgbClr val="FFFF00"/>
              </a:solidFill>
              <a:latin typeface="Arial" pitchFamily="34" charset="0"/>
              <a:cs typeface="Arial" pitchFamily="34" charset="0"/>
            </a:endParaRPr>
          </a:p>
          <a:p>
            <a:pPr algn="just"/>
            <a:r>
              <a:rPr lang="en-US" b="1" dirty="0" smtClean="0">
                <a:latin typeface="Arial" pitchFamily="34" charset="0"/>
                <a:cs typeface="Arial" pitchFamily="34" charset="0"/>
              </a:rPr>
              <a:t>Decompression &amp; graft site preparation</a:t>
            </a:r>
          </a:p>
          <a:p>
            <a:pPr algn="just"/>
            <a:r>
              <a:rPr lang="en-US" b="1" dirty="0" smtClean="0">
                <a:latin typeface="Arial" pitchFamily="34" charset="0"/>
                <a:cs typeface="Arial" pitchFamily="34" charset="0"/>
              </a:rPr>
              <a:t>Grafting</a:t>
            </a:r>
          </a:p>
          <a:p>
            <a:pPr algn="just">
              <a:buNone/>
            </a:pPr>
            <a:r>
              <a:rPr lang="en-US" b="1" dirty="0" smtClean="0">
                <a:latin typeface="Arial" pitchFamily="34" charset="0"/>
                <a:cs typeface="Arial" pitchFamily="34" charset="0"/>
              </a:rPr>
              <a:t>  - </a:t>
            </a:r>
            <a:r>
              <a:rPr lang="en-US" b="1" dirty="0" err="1" smtClean="0">
                <a:latin typeface="Arial" pitchFamily="34" charset="0"/>
                <a:cs typeface="Arial" pitchFamily="34" charset="0"/>
              </a:rPr>
              <a:t>Autogenous</a:t>
            </a:r>
            <a:r>
              <a:rPr lang="en-US" b="1" dirty="0" smtClean="0">
                <a:latin typeface="Arial" pitchFamily="34" charset="0"/>
                <a:cs typeface="Arial" pitchFamily="34" charset="0"/>
              </a:rPr>
              <a:t> bone graft</a:t>
            </a:r>
          </a:p>
          <a:p>
            <a:pPr algn="just">
              <a:buNone/>
            </a:pPr>
            <a:r>
              <a:rPr lang="en-US" b="1" dirty="0" smtClean="0">
                <a:latin typeface="Arial" pitchFamily="34" charset="0"/>
                <a:cs typeface="Arial" pitchFamily="34" charset="0"/>
              </a:rPr>
              <a:t>   - </a:t>
            </a:r>
            <a:r>
              <a:rPr lang="en-US" b="1" dirty="0" err="1" smtClean="0">
                <a:latin typeface="Arial" pitchFamily="34" charset="0"/>
                <a:cs typeface="Arial" pitchFamily="34" charset="0"/>
              </a:rPr>
              <a:t>Tricorticate</a:t>
            </a:r>
            <a:r>
              <a:rPr lang="en-US" b="1" dirty="0" smtClean="0">
                <a:latin typeface="Arial" pitchFamily="34" charset="0"/>
                <a:cs typeface="Arial" pitchFamily="34" charset="0"/>
              </a:rPr>
              <a:t> iliac crest bone graft for </a:t>
            </a:r>
            <a:r>
              <a:rPr lang="en-US" b="1" dirty="0" err="1" smtClean="0">
                <a:latin typeface="Arial" pitchFamily="34" charset="0"/>
                <a:cs typeface="Arial" pitchFamily="34" charset="0"/>
              </a:rPr>
              <a:t>upto</a:t>
            </a:r>
            <a:r>
              <a:rPr lang="en-US" b="1" dirty="0" smtClean="0">
                <a:latin typeface="Arial" pitchFamily="34" charset="0"/>
                <a:cs typeface="Arial" pitchFamily="34" charset="0"/>
              </a:rPr>
              <a:t> two level </a:t>
            </a:r>
            <a:r>
              <a:rPr lang="en-US" b="1" dirty="0" err="1" smtClean="0">
                <a:latin typeface="Arial" pitchFamily="34" charset="0"/>
                <a:cs typeface="Arial" pitchFamily="34" charset="0"/>
              </a:rPr>
              <a:t>corpectomy</a:t>
            </a:r>
            <a:r>
              <a:rPr lang="en-US" b="1" dirty="0" smtClean="0">
                <a:latin typeface="Arial" pitchFamily="34" charset="0"/>
                <a:cs typeface="Arial" pitchFamily="34" charset="0"/>
              </a:rPr>
              <a:t>.</a:t>
            </a:r>
          </a:p>
          <a:p>
            <a:pPr algn="just">
              <a:buNone/>
            </a:pPr>
            <a:r>
              <a:rPr lang="en-US" b="1" dirty="0" smtClean="0">
                <a:latin typeface="Arial" pitchFamily="34" charset="0"/>
                <a:cs typeface="Arial" pitchFamily="34" charset="0"/>
              </a:rPr>
              <a:t>   - Fibular graft for larger decompression</a:t>
            </a:r>
          </a:p>
          <a:p>
            <a:pPr algn="just">
              <a:buNone/>
            </a:pPr>
            <a:r>
              <a:rPr lang="en-US" b="1" dirty="0" smtClean="0">
                <a:latin typeface="Arial" pitchFamily="34" charset="0"/>
                <a:cs typeface="Arial" pitchFamily="34" charset="0"/>
              </a:rPr>
              <a:t>   - The graft should be rectangular</a:t>
            </a:r>
          </a:p>
          <a:p>
            <a:pPr algn="just"/>
            <a:r>
              <a:rPr lang="en-US" b="1" dirty="0" smtClean="0">
                <a:latin typeface="Arial" pitchFamily="34" charset="0"/>
                <a:cs typeface="Arial" pitchFamily="34" charset="0"/>
              </a:rPr>
              <a:t>Plating</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135856" y="5429264"/>
            <a:ext cx="6865168" cy="882000"/>
          </a:xfrm>
        </p:spPr>
        <p:txBody>
          <a:bodyPr>
            <a:noAutofit/>
          </a:bodyPr>
          <a:lstStyle/>
          <a:p>
            <a:r>
              <a:rPr lang="en-US" sz="2400" dirty="0" smtClean="0">
                <a:solidFill>
                  <a:srgbClr val="FFFF00"/>
                </a:solidFill>
                <a:latin typeface="Aharoni" pitchFamily="2" charset="-79"/>
                <a:cs typeface="Aharoni" pitchFamily="2" charset="-79"/>
              </a:rPr>
              <a:t>INTRA OPERATIVE PHOTOGRAPH SHOWING METALLIC CAGE IMPLANT POST CORPECTOMY</a:t>
            </a:r>
            <a:endParaRPr lang="en-IN" sz="2400" dirty="0">
              <a:solidFill>
                <a:srgbClr val="FFFF00"/>
              </a:solidFill>
              <a:latin typeface="Aharoni" pitchFamily="2" charset="-79"/>
              <a:cs typeface="Aharoni" pitchFamily="2" charset="-79"/>
            </a:endParaRPr>
          </a:p>
        </p:txBody>
      </p:sp>
      <p:pic>
        <p:nvPicPr>
          <p:cNvPr id="4098" name="Picture 2" descr="F:\DCIM\101MSDCF\DSC00852.JPG"/>
          <p:cNvPicPr>
            <a:picLocks noGrp="1" noChangeAspect="1" noChangeArrowheads="1"/>
          </p:cNvPicPr>
          <p:nvPr>
            <p:ph sz="half" idx="1"/>
          </p:nvPr>
        </p:nvPicPr>
        <p:blipFill>
          <a:blip r:embed="rId2" cstate="print"/>
          <a:srcRect l="12106"/>
          <a:stretch>
            <a:fillRect/>
          </a:stretch>
        </p:blipFill>
        <p:spPr bwMode="auto">
          <a:xfrm>
            <a:off x="1428728" y="500042"/>
            <a:ext cx="6143668" cy="43969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135856" y="5214950"/>
            <a:ext cx="7508110" cy="1096314"/>
          </a:xfrm>
        </p:spPr>
        <p:txBody>
          <a:bodyPr>
            <a:normAutofit/>
          </a:bodyPr>
          <a:lstStyle/>
          <a:p>
            <a:pPr algn="ctr"/>
            <a:r>
              <a:rPr lang="en-US" sz="2800" dirty="0" smtClean="0">
                <a:solidFill>
                  <a:srgbClr val="FFFF00"/>
                </a:solidFill>
                <a:latin typeface="Aharoni" pitchFamily="2" charset="-79"/>
                <a:cs typeface="Aharoni" pitchFamily="2" charset="-79"/>
              </a:rPr>
              <a:t>PHOTOGRAPH SHOWING PLATING</a:t>
            </a:r>
            <a:endParaRPr lang="en-IN" sz="2800" dirty="0">
              <a:solidFill>
                <a:srgbClr val="FFFF00"/>
              </a:solidFill>
              <a:latin typeface="Aharoni" pitchFamily="2" charset="-79"/>
              <a:cs typeface="Aharoni" pitchFamily="2" charset="-79"/>
            </a:endParaRPr>
          </a:p>
        </p:txBody>
      </p:sp>
      <p:pic>
        <p:nvPicPr>
          <p:cNvPr id="5122" name="Picture 2" descr="F:\DCIM\101MSDCF\DSC00855.JPG"/>
          <p:cNvPicPr>
            <a:picLocks noGrp="1" noChangeAspect="1" noChangeArrowheads="1"/>
          </p:cNvPicPr>
          <p:nvPr>
            <p:ph sz="half" idx="1"/>
          </p:nvPr>
        </p:nvPicPr>
        <p:blipFill>
          <a:blip r:embed="rId2" cstate="print"/>
          <a:srcRect l="26427"/>
          <a:stretch>
            <a:fillRect/>
          </a:stretch>
        </p:blipFill>
        <p:spPr bwMode="auto">
          <a:xfrm>
            <a:off x="2214546" y="428604"/>
            <a:ext cx="5572164" cy="418267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
          <a:ext cx="9144000" cy="6779622"/>
        </p:xfrm>
        <a:graphic>
          <a:graphicData uri="http://schemas.openxmlformats.org/drawingml/2006/table">
            <a:tbl>
              <a:tblPr firstRow="1" bandRow="1">
                <a:tableStyleId>{5C22544A-7EE6-4342-B048-85BDC9FD1C3A}</a:tableStyleId>
              </a:tblPr>
              <a:tblGrid>
                <a:gridCol w="3701136"/>
                <a:gridCol w="2685162"/>
                <a:gridCol w="2757702"/>
              </a:tblGrid>
              <a:tr h="382412">
                <a:tc>
                  <a:txBody>
                    <a:bodyPr/>
                    <a:lstStyle/>
                    <a:p>
                      <a:r>
                        <a:rPr lang="en-US" dirty="0" smtClean="0"/>
                        <a:t>UPPER CERVICAL</a:t>
                      </a:r>
                      <a:r>
                        <a:rPr lang="en-US" baseline="0" dirty="0" smtClean="0"/>
                        <a:t> TYPE</a:t>
                      </a:r>
                      <a:endParaRPr lang="en-IN" dirty="0"/>
                    </a:p>
                  </a:txBody>
                  <a:tcPr/>
                </a:tc>
                <a:tc>
                  <a:txBody>
                    <a:bodyPr/>
                    <a:lstStyle/>
                    <a:p>
                      <a:r>
                        <a:rPr lang="en-US" dirty="0" smtClean="0"/>
                        <a:t>FEATURES</a:t>
                      </a:r>
                      <a:endParaRPr lang="en-IN" dirty="0"/>
                    </a:p>
                  </a:txBody>
                  <a:tcPr/>
                </a:tc>
                <a:tc>
                  <a:txBody>
                    <a:bodyPr/>
                    <a:lstStyle/>
                    <a:p>
                      <a:r>
                        <a:rPr lang="en-US" dirty="0" smtClean="0"/>
                        <a:t>MECHANISM</a:t>
                      </a:r>
                      <a:endParaRPr lang="en-IN" dirty="0"/>
                    </a:p>
                  </a:txBody>
                  <a:tcPr/>
                </a:tc>
              </a:tr>
              <a:tr h="617698">
                <a:tc>
                  <a:txBody>
                    <a:bodyPr/>
                    <a:lstStyle/>
                    <a:p>
                      <a:pPr algn="l"/>
                      <a:r>
                        <a:rPr lang="en-US" dirty="0" smtClean="0">
                          <a:latin typeface="Aharoni" pitchFamily="2" charset="-79"/>
                          <a:cs typeface="Aharoni" pitchFamily="2" charset="-79"/>
                        </a:rPr>
                        <a:t>C2</a:t>
                      </a:r>
                      <a:r>
                        <a:rPr lang="en-US" baseline="0" dirty="0" smtClean="0">
                          <a:latin typeface="Aharoni" pitchFamily="2" charset="-79"/>
                          <a:cs typeface="Aharoni" pitchFamily="2" charset="-79"/>
                        </a:rPr>
                        <a:t> PARS INTERARTICULARIS FRACTURE (HANGMAN’S )</a:t>
                      </a:r>
                      <a:endParaRPr lang="en-IN" dirty="0">
                        <a:latin typeface="Aharoni" pitchFamily="2" charset="-79"/>
                        <a:cs typeface="Aharoni" pitchFamily="2" charset="-79"/>
                      </a:endParaRPr>
                    </a:p>
                  </a:txBody>
                  <a:tcPr/>
                </a:tc>
                <a:tc>
                  <a:txBody>
                    <a:bodyPr/>
                    <a:lstStyle/>
                    <a:p>
                      <a:endParaRPr lang="en-IN" dirty="0"/>
                    </a:p>
                  </a:txBody>
                  <a:tcPr/>
                </a:tc>
                <a:tc>
                  <a:txBody>
                    <a:bodyPr/>
                    <a:lstStyle/>
                    <a:p>
                      <a:endParaRPr lang="en-IN" dirty="0"/>
                    </a:p>
                  </a:txBody>
                  <a:tcPr/>
                </a:tc>
              </a:tr>
              <a:tr h="942933">
                <a:tc>
                  <a:txBody>
                    <a:bodyPr/>
                    <a:lstStyle/>
                    <a:p>
                      <a:r>
                        <a:rPr lang="en-US" b="1" dirty="0" smtClean="0">
                          <a:latin typeface="Arial" pitchFamily="34" charset="0"/>
                          <a:cs typeface="Arial" pitchFamily="34" charset="0"/>
                        </a:rPr>
                        <a:t>TYPE I</a:t>
                      </a:r>
                      <a:endParaRPr lang="en-IN" b="1" dirty="0">
                        <a:latin typeface="Arial" pitchFamily="34" charset="0"/>
                        <a:cs typeface="Arial" pitchFamily="34" charset="0"/>
                      </a:endParaRPr>
                    </a:p>
                  </a:txBody>
                  <a:tcPr/>
                </a:tc>
                <a:tc>
                  <a:txBody>
                    <a:bodyPr/>
                    <a:lstStyle/>
                    <a:p>
                      <a:r>
                        <a:rPr lang="en-US" dirty="0" smtClean="0"/>
                        <a:t>Fracture at pars with &lt; 3mm translation &amp; no </a:t>
                      </a:r>
                      <a:r>
                        <a:rPr lang="en-US" dirty="0" err="1" smtClean="0"/>
                        <a:t>angulation</a:t>
                      </a:r>
                      <a:endParaRPr lang="en-IN" dirty="0"/>
                    </a:p>
                  </a:txBody>
                  <a:tcPr/>
                </a:tc>
                <a:tc>
                  <a:txBody>
                    <a:bodyPr/>
                    <a:lstStyle/>
                    <a:p>
                      <a:r>
                        <a:rPr lang="en-US" dirty="0" smtClean="0"/>
                        <a:t>Hyperextension with compression</a:t>
                      </a:r>
                      <a:endParaRPr lang="en-IN" dirty="0"/>
                    </a:p>
                  </a:txBody>
                  <a:tcPr/>
                </a:tc>
              </a:tr>
              <a:tr h="1225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a:t>
                      </a:r>
                      <a:endParaRPr lang="en-IN" b="1" dirty="0" smtClean="0">
                        <a:latin typeface="Arial" pitchFamily="34" charset="0"/>
                        <a:cs typeface="Arial" pitchFamily="34" charset="0"/>
                      </a:endParaRPr>
                    </a:p>
                  </a:txBody>
                  <a:tcPr/>
                </a:tc>
                <a:tc>
                  <a:txBody>
                    <a:bodyPr/>
                    <a:lstStyle/>
                    <a:p>
                      <a:r>
                        <a:rPr lang="en-US" dirty="0" smtClean="0"/>
                        <a:t>Pars fracture with &gt; 3 mm translation</a:t>
                      </a:r>
                      <a:r>
                        <a:rPr lang="en-US" baseline="0" dirty="0" smtClean="0"/>
                        <a:t> &amp; significant </a:t>
                      </a:r>
                      <a:r>
                        <a:rPr lang="en-US" baseline="0" dirty="0" err="1" smtClean="0"/>
                        <a:t>angulation</a:t>
                      </a:r>
                      <a:endParaRPr lang="en-IN" dirty="0"/>
                    </a:p>
                  </a:txBody>
                  <a:tcPr/>
                </a:tc>
                <a:tc>
                  <a:txBody>
                    <a:bodyPr/>
                    <a:lstStyle/>
                    <a:p>
                      <a:r>
                        <a:rPr lang="en-US" dirty="0" smtClean="0"/>
                        <a:t>Hyperextension with axial load followed by translation &amp; deceleration</a:t>
                      </a:r>
                      <a:endParaRPr lang="en-IN" dirty="0"/>
                    </a:p>
                  </a:txBody>
                  <a:tcPr/>
                </a:tc>
              </a:tr>
              <a:tr h="942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IIA</a:t>
                      </a:r>
                      <a:endParaRPr lang="en-IN" b="1" dirty="0" smtClean="0">
                        <a:latin typeface="Arial" pitchFamily="34" charset="0"/>
                        <a:cs typeface="Arial" pitchFamily="34" charset="0"/>
                      </a:endParaRPr>
                    </a:p>
                  </a:txBody>
                  <a:tcPr/>
                </a:tc>
                <a:tc>
                  <a:txBody>
                    <a:bodyPr/>
                    <a:lstStyle/>
                    <a:p>
                      <a:r>
                        <a:rPr lang="en-US" dirty="0" smtClean="0"/>
                        <a:t>More </a:t>
                      </a:r>
                      <a:r>
                        <a:rPr lang="en-US" dirty="0" err="1" smtClean="0"/>
                        <a:t>angulation</a:t>
                      </a:r>
                      <a:r>
                        <a:rPr lang="en-US" dirty="0" smtClean="0"/>
                        <a:t>, less translation than Type II</a:t>
                      </a:r>
                      <a:endParaRPr lang="en-IN" dirty="0"/>
                    </a:p>
                  </a:txBody>
                  <a:tcPr/>
                </a:tc>
                <a:tc>
                  <a:txBody>
                    <a:bodyPr/>
                    <a:lstStyle/>
                    <a:p>
                      <a:r>
                        <a:rPr lang="en-US" dirty="0" smtClean="0"/>
                        <a:t>Flexion distraction</a:t>
                      </a:r>
                      <a:endParaRPr lang="en-IN" dirty="0"/>
                    </a:p>
                  </a:txBody>
                  <a:tcPr/>
                </a:tc>
              </a:tr>
              <a:tr h="66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itchFamily="34" charset="0"/>
                          <a:cs typeface="Arial" pitchFamily="34" charset="0"/>
                        </a:rPr>
                        <a:t>TYPE III</a:t>
                      </a:r>
                      <a:endParaRPr lang="en-IN" b="1" dirty="0" smtClean="0">
                        <a:latin typeface="Arial" pitchFamily="34" charset="0"/>
                        <a:cs typeface="Arial" pitchFamily="34" charset="0"/>
                      </a:endParaRPr>
                    </a:p>
                  </a:txBody>
                  <a:tcPr/>
                </a:tc>
                <a:tc>
                  <a:txBody>
                    <a:bodyPr/>
                    <a:lstStyle/>
                    <a:p>
                      <a:r>
                        <a:rPr lang="en-US" dirty="0" smtClean="0"/>
                        <a:t>Type I fracture with facet dislocation</a:t>
                      </a:r>
                      <a:endParaRPr lang="en-IN" dirty="0"/>
                    </a:p>
                  </a:txBody>
                  <a:tcPr/>
                </a:tc>
                <a:tc>
                  <a:txBody>
                    <a:bodyPr/>
                    <a:lstStyle/>
                    <a:p>
                      <a:r>
                        <a:rPr lang="en-US" dirty="0" smtClean="0"/>
                        <a:t>Flexion distraction followed by extension</a:t>
                      </a:r>
                      <a:endParaRPr lang="en-IN" dirty="0"/>
                    </a:p>
                  </a:txBody>
                  <a:tcPr/>
                </a:tc>
              </a:tr>
              <a:tr h="382412">
                <a:tc>
                  <a:txBody>
                    <a:bodyPr/>
                    <a:lstStyle/>
                    <a:p>
                      <a:r>
                        <a:rPr lang="en-US" dirty="0" smtClean="0">
                          <a:latin typeface="Aharoni" pitchFamily="2" charset="-79"/>
                          <a:cs typeface="Aharoni" pitchFamily="2" charset="-79"/>
                        </a:rPr>
                        <a:t>ATLANTO AXIAL SUBLUXATION</a:t>
                      </a:r>
                      <a:endParaRPr lang="en-IN" dirty="0">
                        <a:latin typeface="Aharoni" pitchFamily="2" charset="-79"/>
                        <a:cs typeface="Aharoni" pitchFamily="2" charset="-79"/>
                      </a:endParaRPr>
                    </a:p>
                  </a:txBody>
                  <a:tcPr/>
                </a:tc>
                <a:tc>
                  <a:txBody>
                    <a:bodyPr/>
                    <a:lstStyle/>
                    <a:p>
                      <a:endParaRPr lang="en-IN"/>
                    </a:p>
                  </a:txBody>
                  <a:tcPr/>
                </a:tc>
                <a:tc>
                  <a:txBody>
                    <a:bodyPr/>
                    <a:lstStyle/>
                    <a:p>
                      <a:endParaRPr lang="en-IN"/>
                    </a:p>
                  </a:txBody>
                  <a:tcPr/>
                </a:tc>
              </a:tr>
              <a:tr h="942933">
                <a:tc>
                  <a:txBody>
                    <a:bodyPr/>
                    <a:lstStyle/>
                    <a:p>
                      <a:r>
                        <a:rPr lang="en-US" b="1" dirty="0" smtClean="0">
                          <a:latin typeface="Arial" pitchFamily="34" charset="0"/>
                          <a:cs typeface="Arial" pitchFamily="34" charset="0"/>
                        </a:rPr>
                        <a:t>LIGAMENTOUS</a:t>
                      </a:r>
                      <a:endParaRPr lang="en-IN" b="1" dirty="0">
                        <a:latin typeface="Arial" pitchFamily="34" charset="0"/>
                        <a:cs typeface="Arial" pitchFamily="34" charset="0"/>
                      </a:endParaRPr>
                    </a:p>
                  </a:txBody>
                  <a:tcPr/>
                </a:tc>
                <a:tc>
                  <a:txBody>
                    <a:bodyPr/>
                    <a:lstStyle/>
                    <a:p>
                      <a:r>
                        <a:rPr lang="en-US" dirty="0" smtClean="0"/>
                        <a:t>Ruptured transverse ligament</a:t>
                      </a:r>
                      <a:endParaRPr lang="en-IN" dirty="0"/>
                    </a:p>
                  </a:txBody>
                  <a:tcPr/>
                </a:tc>
                <a:tc>
                  <a:txBody>
                    <a:bodyPr/>
                    <a:lstStyle/>
                    <a:p>
                      <a:r>
                        <a:rPr lang="en-US" dirty="0" smtClean="0"/>
                        <a:t>Flexion with ant. Translation or axial</a:t>
                      </a:r>
                      <a:r>
                        <a:rPr lang="en-US" baseline="0" dirty="0" smtClean="0"/>
                        <a:t> load</a:t>
                      </a:r>
                      <a:endParaRPr lang="en-IN" dirty="0"/>
                    </a:p>
                  </a:txBody>
                  <a:tcPr/>
                </a:tc>
              </a:tr>
              <a:tr h="660053">
                <a:tc>
                  <a:txBody>
                    <a:bodyPr/>
                    <a:lstStyle/>
                    <a:p>
                      <a:r>
                        <a:rPr lang="en-US" b="1" dirty="0" smtClean="0">
                          <a:latin typeface="Arial" pitchFamily="34" charset="0"/>
                          <a:cs typeface="Arial" pitchFamily="34" charset="0"/>
                        </a:rPr>
                        <a:t>ROTATIONAL TYPES (I to IV)</a:t>
                      </a:r>
                      <a:endParaRPr lang="en-IN" b="1" dirty="0">
                        <a:latin typeface="Arial" pitchFamily="34" charset="0"/>
                        <a:cs typeface="Arial" pitchFamily="34" charset="0"/>
                      </a:endParaRPr>
                    </a:p>
                  </a:txBody>
                  <a:tcPr/>
                </a:tc>
                <a:tc>
                  <a:txBody>
                    <a:bodyPr/>
                    <a:lstStyle/>
                    <a:p>
                      <a:r>
                        <a:rPr lang="en-US" dirty="0" smtClean="0"/>
                        <a:t>Unilateral </a:t>
                      </a:r>
                      <a:r>
                        <a:rPr lang="en-US" dirty="0" err="1" smtClean="0"/>
                        <a:t>subluxation</a:t>
                      </a:r>
                      <a:r>
                        <a:rPr lang="en-US" dirty="0" smtClean="0"/>
                        <a:t> of C1 on C2</a:t>
                      </a:r>
                      <a:endParaRPr lang="en-IN" dirty="0"/>
                    </a:p>
                  </a:txBody>
                  <a:tcPr/>
                </a:tc>
                <a:tc>
                  <a:txBody>
                    <a:bodyPr/>
                    <a:lstStyle/>
                    <a:p>
                      <a:r>
                        <a:rPr lang="en-US" dirty="0" smtClean="0"/>
                        <a:t>Rotation with </a:t>
                      </a:r>
                      <a:r>
                        <a:rPr lang="en-US" dirty="0" err="1" smtClean="0"/>
                        <a:t>ligamentous</a:t>
                      </a:r>
                      <a:r>
                        <a:rPr lang="en-US" dirty="0" smtClean="0"/>
                        <a:t> laxity</a:t>
                      </a:r>
                      <a:endParaRPr lang="en-IN"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135856" y="4929198"/>
            <a:ext cx="7008044" cy="1382066"/>
          </a:xfrm>
        </p:spPr>
        <p:txBody>
          <a:bodyPr>
            <a:normAutofit/>
          </a:bodyPr>
          <a:lstStyle/>
          <a:p>
            <a:r>
              <a:rPr lang="en-US" sz="2400" dirty="0" smtClean="0">
                <a:solidFill>
                  <a:srgbClr val="FFFF00"/>
                </a:solidFill>
                <a:latin typeface="Aharoni" pitchFamily="2" charset="-79"/>
                <a:cs typeface="Aharoni" pitchFamily="2" charset="-79"/>
              </a:rPr>
              <a:t>INTRA OPERATIVE RADIOGRAPH SHOWING METALLIC CAGE WITH SCREWS AND PLATE IN SITU</a:t>
            </a:r>
            <a:endParaRPr lang="en-IN" sz="2400" dirty="0">
              <a:solidFill>
                <a:srgbClr val="FFFF00"/>
              </a:solidFill>
              <a:latin typeface="Aharoni" pitchFamily="2" charset="-79"/>
              <a:cs typeface="Aharoni" pitchFamily="2" charset="-79"/>
            </a:endParaRPr>
          </a:p>
        </p:txBody>
      </p:sp>
      <p:pic>
        <p:nvPicPr>
          <p:cNvPr id="6146" name="Picture 2" descr="F:\DCIM\101MSDCF\DSC00854.JPG"/>
          <p:cNvPicPr>
            <a:picLocks noGrp="1" noChangeAspect="1" noChangeArrowheads="1"/>
          </p:cNvPicPr>
          <p:nvPr>
            <p:ph sz="half" idx="1"/>
          </p:nvPr>
        </p:nvPicPr>
        <p:blipFill>
          <a:blip r:embed="rId2" cstate="print"/>
          <a:srcRect l="18750" r="16388" b="2625"/>
          <a:stretch>
            <a:fillRect/>
          </a:stretch>
        </p:blipFill>
        <p:spPr bwMode="auto">
          <a:xfrm>
            <a:off x="2214546" y="500042"/>
            <a:ext cx="4137018" cy="339036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161242"/>
          </a:xfrm>
        </p:spPr>
        <p:txBody>
          <a:bodyPr>
            <a:normAutofit fontScale="90000"/>
          </a:bodyPr>
          <a:lstStyle/>
          <a:p>
            <a:r>
              <a:rPr lang="en-US" b="1" u="sng" dirty="0" smtClean="0">
                <a:latin typeface="Arial Narrow" pitchFamily="34" charset="0"/>
              </a:rPr>
              <a:t>SUBTOTAL &amp; TOTAL BODY REPLACEMENT</a:t>
            </a:r>
            <a:endParaRPr lang="en-IN" b="1" u="sng" dirty="0">
              <a:latin typeface="Arial Narrow" pitchFamily="34" charset="0"/>
            </a:endParaRPr>
          </a:p>
        </p:txBody>
      </p:sp>
      <p:sp>
        <p:nvSpPr>
          <p:cNvPr id="3" name="Content Placeholder 2"/>
          <p:cNvSpPr>
            <a:spLocks noGrp="1"/>
          </p:cNvSpPr>
          <p:nvPr>
            <p:ph idx="1"/>
          </p:nvPr>
        </p:nvSpPr>
        <p:spPr>
          <a:xfrm>
            <a:off x="214282" y="1142984"/>
            <a:ext cx="8786874" cy="5715016"/>
          </a:xfrm>
        </p:spPr>
        <p:txBody>
          <a:bodyPr/>
          <a:lstStyle/>
          <a:p>
            <a:endParaRPr lang="en-US" b="1" dirty="0" smtClean="0"/>
          </a:p>
          <a:p>
            <a:r>
              <a:rPr lang="en-US" b="1" dirty="0" smtClean="0"/>
              <a:t>Teardrop &amp; anterior compression fractures – bone fragments removed along with disc above &amp; below.</a:t>
            </a:r>
          </a:p>
          <a:p>
            <a:endParaRPr lang="en-US" b="1" dirty="0" smtClean="0"/>
          </a:p>
          <a:p>
            <a:endParaRPr lang="en-US" b="1" dirty="0" smtClean="0"/>
          </a:p>
          <a:p>
            <a:r>
              <a:rPr lang="en-US" b="1" dirty="0" smtClean="0"/>
              <a:t>Strut graft for complete </a:t>
            </a:r>
            <a:r>
              <a:rPr lang="en-US" b="1" dirty="0" err="1" smtClean="0"/>
              <a:t>corpectomy</a:t>
            </a:r>
            <a:r>
              <a:rPr lang="en-US" b="1" dirty="0" smtClean="0"/>
              <a:t>.</a:t>
            </a:r>
            <a:endParaRPr lang="en-IN" b="1" dirty="0"/>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txBody>
          <a:bodyPr>
            <a:normAutofit/>
          </a:bodyPr>
          <a:lstStyle/>
          <a:p>
            <a:r>
              <a:rPr lang="en-US" sz="2800" b="1" dirty="0" smtClean="0">
                <a:solidFill>
                  <a:srgbClr val="FFFF00"/>
                </a:solidFill>
                <a:latin typeface="Arial" pitchFamily="34" charset="0"/>
                <a:cs typeface="Arial" pitchFamily="34" charset="0"/>
              </a:rPr>
              <a:t>COMPLCATIONS OF  PLATING</a:t>
            </a:r>
            <a:endParaRPr lang="en-IN" sz="2800"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14282" y="1214422"/>
            <a:ext cx="8786874" cy="5500726"/>
          </a:xfrm>
        </p:spPr>
        <p:txBody>
          <a:bodyPr/>
          <a:lstStyle/>
          <a:p>
            <a:pPr>
              <a:buNone/>
            </a:pPr>
            <a:r>
              <a:rPr lang="en-US" b="1" dirty="0" smtClean="0">
                <a:solidFill>
                  <a:schemeClr val="accent2">
                    <a:lumMod val="60000"/>
                    <a:lumOff val="40000"/>
                  </a:schemeClr>
                </a:solidFill>
              </a:rPr>
              <a:t>CLINICAL COMPLICATIONS</a:t>
            </a:r>
          </a:p>
          <a:p>
            <a:r>
              <a:rPr lang="en-US" b="1" dirty="0" smtClean="0"/>
              <a:t>Infections</a:t>
            </a:r>
          </a:p>
          <a:p>
            <a:r>
              <a:rPr lang="en-US" b="1" dirty="0" smtClean="0"/>
              <a:t>Neurological injury</a:t>
            </a:r>
          </a:p>
          <a:p>
            <a:endParaRPr lang="en-US" b="1" dirty="0" smtClean="0"/>
          </a:p>
          <a:p>
            <a:pPr>
              <a:buNone/>
            </a:pPr>
            <a:r>
              <a:rPr lang="en-US" b="1" dirty="0" smtClean="0">
                <a:solidFill>
                  <a:schemeClr val="accent1">
                    <a:lumMod val="60000"/>
                    <a:lumOff val="40000"/>
                  </a:schemeClr>
                </a:solidFill>
              </a:rPr>
              <a:t>TECHNICAL COMPLICATIONS</a:t>
            </a:r>
          </a:p>
          <a:p>
            <a:r>
              <a:rPr lang="en-US" b="1" dirty="0" smtClean="0"/>
              <a:t>Screw loosening &amp; plate failure</a:t>
            </a:r>
          </a:p>
          <a:p>
            <a:pPr>
              <a:buNone/>
            </a:pPr>
            <a:endParaRPr lang="en-IN" b="1"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p:spPr>
        <p:txBody>
          <a:bodyPr>
            <a:normAutofit/>
          </a:bodyPr>
          <a:lstStyle/>
          <a:p>
            <a:r>
              <a:rPr lang="en-US" sz="2800" b="1" u="sng" dirty="0" smtClean="0">
                <a:solidFill>
                  <a:srgbClr val="FF0000"/>
                </a:solidFill>
                <a:latin typeface="Arial" pitchFamily="34" charset="0"/>
                <a:cs typeface="Arial" pitchFamily="34" charset="0"/>
              </a:rPr>
              <a:t>ANTERIOR STABILIZATION OF THE CERVICAL SPINE USING LOCKING PLATE SYSTEMS</a:t>
            </a:r>
            <a:endParaRPr lang="en-IN" sz="2800" b="1" u="sng"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14282" y="1214422"/>
            <a:ext cx="8786874" cy="5500726"/>
          </a:xfrm>
        </p:spPr>
        <p:txBody>
          <a:bodyPr>
            <a:normAutofit/>
          </a:bodyPr>
          <a:lstStyle/>
          <a:p>
            <a:pPr>
              <a:buNone/>
            </a:pPr>
            <a:r>
              <a:rPr lang="en-US" sz="2400" b="1" dirty="0" smtClean="0">
                <a:solidFill>
                  <a:srgbClr val="FFFF00"/>
                </a:solidFill>
                <a:latin typeface="Arial" pitchFamily="34" charset="0"/>
                <a:cs typeface="Arial" pitchFamily="34" charset="0"/>
              </a:rPr>
              <a:t>It increases the stability of the initial fusion.</a:t>
            </a:r>
          </a:p>
          <a:p>
            <a:pPr>
              <a:buNone/>
            </a:pPr>
            <a:endParaRPr lang="en-US" sz="2400" b="1" dirty="0" smtClean="0">
              <a:solidFill>
                <a:srgbClr val="FFFF00"/>
              </a:solidFill>
              <a:latin typeface="Arial" pitchFamily="34" charset="0"/>
              <a:cs typeface="Arial" pitchFamily="34" charset="0"/>
            </a:endParaRPr>
          </a:p>
          <a:p>
            <a:pPr>
              <a:buNone/>
            </a:pPr>
            <a:r>
              <a:rPr lang="en-US" sz="2400" b="1" u="sng" dirty="0" smtClean="0">
                <a:solidFill>
                  <a:srgbClr val="FFC000"/>
                </a:solidFill>
                <a:latin typeface="Arial" pitchFamily="34" charset="0"/>
                <a:cs typeface="Arial" pitchFamily="34" charset="0"/>
              </a:rPr>
              <a:t>INDICATIONS</a:t>
            </a:r>
          </a:p>
          <a:p>
            <a:pPr>
              <a:buNone/>
            </a:pPr>
            <a:endParaRPr lang="en-US" sz="2400" b="1" dirty="0" smtClean="0">
              <a:solidFill>
                <a:srgbClr val="FFC000"/>
              </a:solidFill>
              <a:latin typeface="Arial" pitchFamily="34" charset="0"/>
              <a:cs typeface="Arial" pitchFamily="34" charset="0"/>
            </a:endParaRPr>
          </a:p>
          <a:p>
            <a:r>
              <a:rPr lang="en-US" sz="2400" b="1" dirty="0" smtClean="0">
                <a:latin typeface="Arial" pitchFamily="34" charset="0"/>
                <a:cs typeface="Arial" pitchFamily="34" charset="0"/>
              </a:rPr>
              <a:t>Treatment of anterior cervical instability</a:t>
            </a:r>
          </a:p>
          <a:p>
            <a:pPr>
              <a:buNone/>
            </a:pPr>
            <a:endParaRPr lang="en-US" sz="2400" b="1" dirty="0" smtClean="0">
              <a:latin typeface="Arial" pitchFamily="34" charset="0"/>
              <a:cs typeface="Arial" pitchFamily="34" charset="0"/>
            </a:endParaRPr>
          </a:p>
          <a:p>
            <a:pPr>
              <a:buNone/>
            </a:pPr>
            <a:endParaRPr lang="en-US" sz="2400" b="1" dirty="0" smtClean="0">
              <a:latin typeface="Arial" pitchFamily="34" charset="0"/>
              <a:cs typeface="Arial" pitchFamily="34" charset="0"/>
            </a:endParaRPr>
          </a:p>
          <a:p>
            <a:pPr>
              <a:buNone/>
            </a:pPr>
            <a:endParaRPr lang="en-IN" sz="2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786874" cy="6715148"/>
          </a:xfrm>
        </p:spPr>
        <p:txBody>
          <a:bodyPr>
            <a:normAutofit/>
          </a:bodyPr>
          <a:lstStyle/>
          <a:p>
            <a:pPr>
              <a:buNone/>
            </a:pPr>
            <a:r>
              <a:rPr lang="en-US" sz="2400" b="1" dirty="0" smtClean="0">
                <a:solidFill>
                  <a:srgbClr val="FFFF00"/>
                </a:solidFill>
                <a:latin typeface="Arial" pitchFamily="34" charset="0"/>
                <a:cs typeface="Arial" pitchFamily="34" charset="0"/>
              </a:rPr>
              <a:t>     </a:t>
            </a:r>
            <a:r>
              <a:rPr lang="en-US" sz="2000" b="1" u="sng" dirty="0" smtClean="0">
                <a:solidFill>
                  <a:srgbClr val="FFFF00"/>
                </a:solidFill>
                <a:latin typeface="Arial" pitchFamily="34" charset="0"/>
                <a:cs typeface="Arial" pitchFamily="34" charset="0"/>
              </a:rPr>
              <a:t>COMPARISION AMONG THE THREE LOCKING PLATE SYSTEMS</a:t>
            </a:r>
            <a:endParaRPr lang="en-US" sz="2000" b="1" u="sng" dirty="0" smtClean="0">
              <a:solidFill>
                <a:srgbClr val="FFC000"/>
              </a:solidFill>
              <a:latin typeface="Arial" pitchFamily="34" charset="0"/>
              <a:cs typeface="Arial" pitchFamily="34" charset="0"/>
            </a:endParaRPr>
          </a:p>
          <a:p>
            <a:pPr>
              <a:buNone/>
            </a:pPr>
            <a:endParaRPr lang="en-US" sz="2400" b="1" dirty="0" smtClean="0">
              <a:solidFill>
                <a:srgbClr val="FFC000"/>
              </a:solidFill>
              <a:latin typeface="Arial" pitchFamily="34" charset="0"/>
              <a:cs typeface="Arial" pitchFamily="34" charset="0"/>
            </a:endParaRPr>
          </a:p>
        </p:txBody>
      </p:sp>
      <p:graphicFrame>
        <p:nvGraphicFramePr>
          <p:cNvPr id="4" name="Table 3"/>
          <p:cNvGraphicFramePr>
            <a:graphicFrameLocks noGrp="1"/>
          </p:cNvGraphicFramePr>
          <p:nvPr/>
        </p:nvGraphicFramePr>
        <p:xfrm>
          <a:off x="428563" y="546940"/>
          <a:ext cx="8715437" cy="6311060"/>
        </p:xfrm>
        <a:graphic>
          <a:graphicData uri="http://schemas.openxmlformats.org/drawingml/2006/table">
            <a:tbl>
              <a:tblPr firstRow="1" bandRow="1">
                <a:tableStyleId>{5C22544A-7EE6-4342-B048-85BDC9FD1C3A}</a:tableStyleId>
              </a:tblPr>
              <a:tblGrid>
                <a:gridCol w="3000396"/>
                <a:gridCol w="2071702"/>
                <a:gridCol w="2143140"/>
                <a:gridCol w="1500199"/>
              </a:tblGrid>
              <a:tr h="579133">
                <a:tc>
                  <a:txBody>
                    <a:bodyPr/>
                    <a:lstStyle/>
                    <a:p>
                      <a:r>
                        <a:rPr lang="en-US" dirty="0" smtClean="0"/>
                        <a:t>TECHNICAL FEATURES</a:t>
                      </a:r>
                      <a:endParaRPr lang="en-IN" dirty="0"/>
                    </a:p>
                  </a:txBody>
                  <a:tcPr/>
                </a:tc>
                <a:tc>
                  <a:txBody>
                    <a:bodyPr/>
                    <a:lstStyle/>
                    <a:p>
                      <a:r>
                        <a:rPr lang="en-US" dirty="0" smtClean="0"/>
                        <a:t>SYNTHES</a:t>
                      </a:r>
                      <a:endParaRPr lang="en-IN" dirty="0"/>
                    </a:p>
                  </a:txBody>
                  <a:tcPr/>
                </a:tc>
                <a:tc>
                  <a:txBody>
                    <a:bodyPr/>
                    <a:lstStyle/>
                    <a:p>
                      <a:r>
                        <a:rPr lang="en-US" dirty="0" smtClean="0"/>
                        <a:t>ORION</a:t>
                      </a:r>
                      <a:endParaRPr lang="en-IN" dirty="0"/>
                    </a:p>
                  </a:txBody>
                  <a:tcPr/>
                </a:tc>
                <a:tc>
                  <a:txBody>
                    <a:bodyPr/>
                    <a:lstStyle/>
                    <a:p>
                      <a:r>
                        <a:rPr lang="en-US" dirty="0" smtClean="0"/>
                        <a:t>CODMAN</a:t>
                      </a:r>
                      <a:endParaRPr lang="en-IN" dirty="0"/>
                    </a:p>
                  </a:txBody>
                  <a:tcPr/>
                </a:tc>
              </a:tr>
              <a:tr h="653464">
                <a:tc>
                  <a:txBody>
                    <a:bodyPr/>
                    <a:lstStyle/>
                    <a:p>
                      <a:r>
                        <a:rPr lang="en-US" dirty="0" smtClean="0"/>
                        <a:t>Material</a:t>
                      </a:r>
                      <a:endParaRPr lang="en-IN" dirty="0"/>
                    </a:p>
                  </a:txBody>
                  <a:tcPr/>
                </a:tc>
                <a:tc>
                  <a:txBody>
                    <a:bodyPr/>
                    <a:lstStyle/>
                    <a:p>
                      <a:r>
                        <a:rPr lang="en-US" dirty="0" smtClean="0"/>
                        <a:t>Titanium</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Titanium</a:t>
                      </a:r>
                      <a:endParaRPr lang="en-IN" dirty="0" smtClean="0"/>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Titanium</a:t>
                      </a:r>
                      <a:endParaRPr lang="en-IN" dirty="0" smtClean="0"/>
                    </a:p>
                    <a:p>
                      <a:endParaRPr lang="en-IN" dirty="0"/>
                    </a:p>
                  </a:txBody>
                  <a:tcPr/>
                </a:tc>
              </a:tr>
              <a:tr h="728719">
                <a:tc>
                  <a:txBody>
                    <a:bodyPr/>
                    <a:lstStyle/>
                    <a:p>
                      <a:r>
                        <a:rPr lang="en-US" dirty="0" smtClean="0"/>
                        <a:t>Locking Mechanism</a:t>
                      </a:r>
                    </a:p>
                    <a:p>
                      <a:endParaRPr lang="en-US" dirty="0" smtClean="0"/>
                    </a:p>
                  </a:txBody>
                  <a:tcPr/>
                </a:tc>
                <a:tc>
                  <a:txBody>
                    <a:bodyPr/>
                    <a:lstStyle/>
                    <a:p>
                      <a:r>
                        <a:rPr lang="en-US" dirty="0" smtClean="0"/>
                        <a:t>Internal expansion screw</a:t>
                      </a:r>
                      <a:endParaRPr lang="en-IN" dirty="0"/>
                    </a:p>
                  </a:txBody>
                  <a:tcPr/>
                </a:tc>
                <a:tc>
                  <a:txBody>
                    <a:bodyPr/>
                    <a:lstStyle/>
                    <a:p>
                      <a:r>
                        <a:rPr lang="en-US" dirty="0" smtClean="0"/>
                        <a:t>External covering screw</a:t>
                      </a:r>
                      <a:endParaRPr lang="en-IN" dirty="0"/>
                    </a:p>
                  </a:txBody>
                  <a:tcPr/>
                </a:tc>
                <a:tc>
                  <a:txBody>
                    <a:bodyPr/>
                    <a:lstStyle/>
                    <a:p>
                      <a:r>
                        <a:rPr lang="en-US" dirty="0" smtClean="0"/>
                        <a:t>Cam lock</a:t>
                      </a:r>
                      <a:endParaRPr lang="en-IN" dirty="0"/>
                    </a:p>
                  </a:txBody>
                  <a:tcPr/>
                </a:tc>
              </a:tr>
              <a:tr h="383103">
                <a:tc rowSpan="3">
                  <a:txBody>
                    <a:bodyPr/>
                    <a:lstStyle/>
                    <a:p>
                      <a:r>
                        <a:rPr lang="en-US" dirty="0" smtClean="0"/>
                        <a:t>Screw diameter</a:t>
                      </a:r>
                    </a:p>
                    <a:p>
                      <a:r>
                        <a:rPr lang="en-US" dirty="0" smtClean="0"/>
                        <a:t>    Core</a:t>
                      </a:r>
                    </a:p>
                    <a:p>
                      <a:r>
                        <a:rPr lang="en-US" dirty="0" smtClean="0"/>
                        <a:t>    Thread</a:t>
                      </a:r>
                      <a:endParaRPr lang="en-IN" dirty="0"/>
                    </a:p>
                  </a:txBody>
                  <a:tcPr/>
                </a:tc>
                <a:tc>
                  <a:txBody>
                    <a:bodyPr/>
                    <a:lstStyle/>
                    <a:p>
                      <a:endParaRPr lang="en-IN" dirty="0"/>
                    </a:p>
                  </a:txBody>
                  <a:tcPr/>
                </a:tc>
                <a:tc>
                  <a:txBody>
                    <a:bodyPr/>
                    <a:lstStyle/>
                    <a:p>
                      <a:endParaRPr lang="en-IN"/>
                    </a:p>
                  </a:txBody>
                  <a:tcPr/>
                </a:tc>
                <a:tc>
                  <a:txBody>
                    <a:bodyPr/>
                    <a:lstStyle/>
                    <a:p>
                      <a:endParaRPr lang="en-IN"/>
                    </a:p>
                  </a:txBody>
                  <a:tcPr/>
                </a:tc>
              </a:tr>
              <a:tr h="383103">
                <a:tc vMerge="1">
                  <a:txBody>
                    <a:bodyPr/>
                    <a:lstStyle/>
                    <a:p>
                      <a:endParaRPr lang="en-IN" dirty="0"/>
                    </a:p>
                  </a:txBody>
                  <a:tcPr/>
                </a:tc>
                <a:tc>
                  <a:txBody>
                    <a:bodyPr/>
                    <a:lstStyle/>
                    <a:p>
                      <a:r>
                        <a:rPr lang="en-US" dirty="0" smtClean="0"/>
                        <a:t>3.0 mm</a:t>
                      </a:r>
                      <a:endParaRPr lang="en-IN" dirty="0"/>
                    </a:p>
                  </a:txBody>
                  <a:tcPr/>
                </a:tc>
                <a:tc>
                  <a:txBody>
                    <a:bodyPr/>
                    <a:lstStyle/>
                    <a:p>
                      <a:r>
                        <a:rPr lang="en-US" dirty="0" smtClean="0"/>
                        <a:t>2.4 mm</a:t>
                      </a:r>
                      <a:endParaRPr lang="en-IN" dirty="0"/>
                    </a:p>
                  </a:txBody>
                  <a:tcPr/>
                </a:tc>
                <a:tc>
                  <a:txBody>
                    <a:bodyPr/>
                    <a:lstStyle/>
                    <a:p>
                      <a:r>
                        <a:rPr lang="en-US" dirty="0" smtClean="0"/>
                        <a:t>2.5mm</a:t>
                      </a:r>
                      <a:endParaRPr lang="en-IN" dirty="0"/>
                    </a:p>
                  </a:txBody>
                  <a:tcPr/>
                </a:tc>
              </a:tr>
              <a:tr h="383103">
                <a:tc vMerge="1">
                  <a:txBody>
                    <a:bodyPr/>
                    <a:lstStyle/>
                    <a:p>
                      <a:endParaRPr lang="en-IN" dirty="0"/>
                    </a:p>
                  </a:txBody>
                  <a:tcPr/>
                </a:tc>
                <a:tc>
                  <a:txBody>
                    <a:bodyPr/>
                    <a:lstStyle/>
                    <a:p>
                      <a:r>
                        <a:rPr lang="en-US" dirty="0" smtClean="0"/>
                        <a:t>4.35 mm</a:t>
                      </a:r>
                      <a:endParaRPr lang="en-IN" dirty="0"/>
                    </a:p>
                  </a:txBody>
                  <a:tcPr/>
                </a:tc>
                <a:tc>
                  <a:txBody>
                    <a:bodyPr/>
                    <a:lstStyle/>
                    <a:p>
                      <a:r>
                        <a:rPr lang="en-US" dirty="0" smtClean="0"/>
                        <a:t>4.0</a:t>
                      </a:r>
                      <a:r>
                        <a:rPr lang="en-US" baseline="0" dirty="0" smtClean="0"/>
                        <a:t> </a:t>
                      </a:r>
                      <a:r>
                        <a:rPr lang="en-US" dirty="0" smtClean="0"/>
                        <a:t>mm</a:t>
                      </a:r>
                      <a:endParaRPr lang="en-IN" dirty="0"/>
                    </a:p>
                  </a:txBody>
                  <a:tcPr/>
                </a:tc>
                <a:tc>
                  <a:txBody>
                    <a:bodyPr/>
                    <a:lstStyle/>
                    <a:p>
                      <a:r>
                        <a:rPr lang="en-US" dirty="0" smtClean="0"/>
                        <a:t>4.5 mm</a:t>
                      </a:r>
                      <a:endParaRPr lang="en-IN" dirty="0"/>
                    </a:p>
                  </a:txBody>
                  <a:tcPr/>
                </a:tc>
              </a:tr>
              <a:tr h="383103">
                <a:tc>
                  <a:txBody>
                    <a:bodyPr/>
                    <a:lstStyle/>
                    <a:p>
                      <a:r>
                        <a:rPr lang="en-US" dirty="0" smtClean="0"/>
                        <a:t>Rescue</a:t>
                      </a:r>
                      <a:r>
                        <a:rPr lang="en-US" baseline="0" dirty="0" smtClean="0"/>
                        <a:t> Screws</a:t>
                      </a:r>
                      <a:endParaRPr lang="en-IN" dirty="0"/>
                    </a:p>
                  </a:txBody>
                  <a:tcPr/>
                </a:tc>
                <a:tc>
                  <a:txBody>
                    <a:bodyPr/>
                    <a:lstStyle/>
                    <a:p>
                      <a:r>
                        <a:rPr lang="en-US" dirty="0" smtClean="0"/>
                        <a:t>No</a:t>
                      </a:r>
                      <a:endParaRPr lang="en-IN" dirty="0"/>
                    </a:p>
                  </a:txBody>
                  <a:tcPr/>
                </a:tc>
                <a:tc>
                  <a:txBody>
                    <a:bodyPr/>
                    <a:lstStyle/>
                    <a:p>
                      <a:r>
                        <a:rPr lang="en-US" dirty="0" smtClean="0"/>
                        <a:t>No</a:t>
                      </a:r>
                      <a:endParaRPr lang="en-IN" dirty="0"/>
                    </a:p>
                  </a:txBody>
                  <a:tcPr/>
                </a:tc>
                <a:tc>
                  <a:txBody>
                    <a:bodyPr/>
                    <a:lstStyle/>
                    <a:p>
                      <a:r>
                        <a:rPr lang="en-US" dirty="0" smtClean="0"/>
                        <a:t>No</a:t>
                      </a:r>
                      <a:endParaRPr lang="en-IN" dirty="0"/>
                    </a:p>
                  </a:txBody>
                  <a:tcPr/>
                </a:tc>
              </a:tr>
              <a:tr h="653464">
                <a:tc>
                  <a:txBody>
                    <a:bodyPr/>
                    <a:lstStyle/>
                    <a:p>
                      <a:r>
                        <a:rPr lang="en-US" dirty="0" smtClean="0"/>
                        <a:t>Screw Length</a:t>
                      </a:r>
                      <a:endParaRPr lang="en-IN" dirty="0"/>
                    </a:p>
                  </a:txBody>
                  <a:tcPr/>
                </a:tc>
                <a:tc>
                  <a:txBody>
                    <a:bodyPr/>
                    <a:lstStyle/>
                    <a:p>
                      <a:r>
                        <a:rPr lang="en-US" dirty="0" smtClean="0"/>
                        <a:t>Fixed (14mm)</a:t>
                      </a:r>
                      <a:endParaRPr lang="en-IN" dirty="0"/>
                    </a:p>
                  </a:txBody>
                  <a:tcPr/>
                </a:tc>
                <a:tc>
                  <a:txBody>
                    <a:bodyPr/>
                    <a:lstStyle/>
                    <a:p>
                      <a:r>
                        <a:rPr lang="en-US" dirty="0" smtClean="0"/>
                        <a:t>Variable (10-26 mm)</a:t>
                      </a:r>
                      <a:endParaRPr lang="en-IN" dirty="0"/>
                    </a:p>
                  </a:txBody>
                  <a:tcPr/>
                </a:tc>
                <a:tc>
                  <a:txBody>
                    <a:bodyPr/>
                    <a:lstStyle/>
                    <a:p>
                      <a:r>
                        <a:rPr lang="en-US" dirty="0" smtClean="0"/>
                        <a:t>12</a:t>
                      </a:r>
                      <a:r>
                        <a:rPr lang="en-US" baseline="0" dirty="0" smtClean="0"/>
                        <a:t> or </a:t>
                      </a:r>
                      <a:r>
                        <a:rPr lang="en-US" dirty="0" smtClean="0"/>
                        <a:t>15 mm</a:t>
                      </a:r>
                      <a:endParaRPr lang="en-IN" dirty="0"/>
                    </a:p>
                  </a:txBody>
                  <a:tcPr/>
                </a:tc>
              </a:tr>
              <a:tr h="383103">
                <a:tc>
                  <a:txBody>
                    <a:bodyPr/>
                    <a:lstStyle/>
                    <a:p>
                      <a:r>
                        <a:rPr lang="en-US" dirty="0" smtClean="0"/>
                        <a:t>Plate Shape</a:t>
                      </a:r>
                      <a:endParaRPr lang="en-IN" dirty="0"/>
                    </a:p>
                  </a:txBody>
                  <a:tcPr/>
                </a:tc>
                <a:tc>
                  <a:txBody>
                    <a:bodyPr/>
                    <a:lstStyle/>
                    <a:p>
                      <a:r>
                        <a:rPr lang="en-US" dirty="0" smtClean="0"/>
                        <a:t>Flat</a:t>
                      </a:r>
                      <a:endParaRPr lang="en-IN" dirty="0"/>
                    </a:p>
                  </a:txBody>
                  <a:tcPr/>
                </a:tc>
                <a:tc>
                  <a:txBody>
                    <a:bodyPr/>
                    <a:lstStyle/>
                    <a:p>
                      <a:r>
                        <a:rPr lang="en-US" dirty="0" err="1" smtClean="0"/>
                        <a:t>Lordotic</a:t>
                      </a:r>
                      <a:endParaRPr lang="en-IN" dirty="0"/>
                    </a:p>
                  </a:txBody>
                  <a:tcPr/>
                </a:tc>
                <a:tc>
                  <a:txBody>
                    <a:bodyPr/>
                    <a:lstStyle/>
                    <a:p>
                      <a:r>
                        <a:rPr lang="en-US" dirty="0" err="1" smtClean="0"/>
                        <a:t>Lordotic</a:t>
                      </a:r>
                      <a:endParaRPr lang="en-IN" dirty="0"/>
                    </a:p>
                  </a:txBody>
                  <a:tcPr/>
                </a:tc>
              </a:tr>
              <a:tr h="631345">
                <a:tc>
                  <a:txBody>
                    <a:bodyPr/>
                    <a:lstStyle/>
                    <a:p>
                      <a:r>
                        <a:rPr lang="en-US" dirty="0" smtClean="0"/>
                        <a:t>Medial entry angle</a:t>
                      </a:r>
                      <a:endParaRPr lang="en-IN" dirty="0"/>
                    </a:p>
                  </a:txBody>
                  <a:tcPr/>
                </a:tc>
                <a:tc>
                  <a:txBody>
                    <a:bodyPr/>
                    <a:lstStyle/>
                    <a:p>
                      <a:r>
                        <a:rPr lang="en-US" dirty="0" smtClean="0"/>
                        <a:t>12</a:t>
                      </a:r>
                      <a:r>
                        <a:rPr lang="en-US" dirty="0" smtClean="0">
                          <a:latin typeface="Calibri"/>
                        </a:rPr>
                        <a:t>⁰</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a:t>
                      </a:r>
                      <a:r>
                        <a:rPr lang="en-US" dirty="0" smtClean="0">
                          <a:latin typeface="Calibri"/>
                        </a:rPr>
                        <a:t>⁰</a:t>
                      </a:r>
                      <a:endParaRPr lang="en-IN" dirty="0" smtClean="0"/>
                    </a:p>
                    <a:p>
                      <a:endParaRPr lang="en-IN" dirty="0"/>
                    </a:p>
                  </a:txBody>
                  <a:tcPr/>
                </a:tc>
                <a:tc>
                  <a:txBody>
                    <a:bodyPr/>
                    <a:lstStyle/>
                    <a:p>
                      <a:r>
                        <a:rPr lang="en-US" dirty="0" smtClean="0"/>
                        <a:t>Variable</a:t>
                      </a:r>
                      <a:endParaRPr lang="en-IN" dirty="0"/>
                    </a:p>
                  </a:txBody>
                  <a:tcPr/>
                </a:tc>
              </a:tr>
              <a:tr h="500605">
                <a:tc>
                  <a:txBody>
                    <a:bodyPr/>
                    <a:lstStyle/>
                    <a:p>
                      <a:r>
                        <a:rPr lang="en-US" dirty="0" err="1" smtClean="0"/>
                        <a:t>Cephalad</a:t>
                      </a:r>
                      <a:r>
                        <a:rPr lang="en-US" dirty="0" smtClean="0"/>
                        <a:t>/caudal angle</a:t>
                      </a:r>
                      <a:endParaRPr lang="en-IN" dirty="0"/>
                    </a:p>
                  </a:txBody>
                  <a:tcPr/>
                </a:tc>
                <a:tc>
                  <a:txBody>
                    <a:bodyPr/>
                    <a:lstStyle/>
                    <a:p>
                      <a:r>
                        <a:rPr lang="en-US" dirty="0" smtClean="0"/>
                        <a:t>12</a:t>
                      </a:r>
                      <a:r>
                        <a:rPr lang="en-US" dirty="0" smtClean="0">
                          <a:latin typeface="Calibri"/>
                        </a:rPr>
                        <a:t>⁰/ 0⁰</a:t>
                      </a:r>
                      <a:endParaRPr lang="en-IN" dirty="0"/>
                    </a:p>
                  </a:txBody>
                  <a:tcPr/>
                </a:tc>
                <a:tc>
                  <a:txBody>
                    <a:bodyPr/>
                    <a:lstStyle/>
                    <a:p>
                      <a:r>
                        <a:rPr lang="en-US" dirty="0" smtClean="0"/>
                        <a:t>15</a:t>
                      </a:r>
                      <a:r>
                        <a:rPr lang="en-US" dirty="0" smtClean="0">
                          <a:latin typeface="Calibri"/>
                        </a:rPr>
                        <a:t>⁰/15⁰</a:t>
                      </a:r>
                      <a:endParaRPr lang="en-IN" dirty="0"/>
                    </a:p>
                  </a:txBody>
                  <a:tcPr/>
                </a:tc>
                <a:tc>
                  <a:txBody>
                    <a:bodyPr/>
                    <a:lstStyle/>
                    <a:p>
                      <a:r>
                        <a:rPr lang="en-US" dirty="0" smtClean="0"/>
                        <a:t>Variable</a:t>
                      </a:r>
                      <a:endParaRPr lang="en-IN" dirty="0"/>
                    </a:p>
                  </a:txBody>
                  <a:tcPr/>
                </a:tc>
              </a:tr>
              <a:tr h="631345">
                <a:tc>
                  <a:txBody>
                    <a:bodyPr/>
                    <a:lstStyle/>
                    <a:p>
                      <a:r>
                        <a:rPr lang="en-US" dirty="0" smtClean="0"/>
                        <a:t>Screw construct</a:t>
                      </a:r>
                      <a:endParaRPr lang="en-IN" dirty="0"/>
                    </a:p>
                  </a:txBody>
                  <a:tcPr/>
                </a:tc>
                <a:tc>
                  <a:txBody>
                    <a:bodyPr/>
                    <a:lstStyle/>
                    <a:p>
                      <a:r>
                        <a:rPr lang="en-US" dirty="0" smtClean="0"/>
                        <a:t>Convergent</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Convergent</a:t>
                      </a:r>
                      <a:endParaRPr lang="en-IN" dirty="0" smtClean="0"/>
                    </a:p>
                    <a:p>
                      <a:endParaRPr lang="en-IN" dirty="0"/>
                    </a:p>
                  </a:txBody>
                  <a:tcPr/>
                </a:tc>
                <a:tc>
                  <a:txBody>
                    <a:bodyPr/>
                    <a:lstStyle/>
                    <a:p>
                      <a:r>
                        <a:rPr lang="en-US" dirty="0" smtClean="0"/>
                        <a:t>Variable</a:t>
                      </a:r>
                      <a:endParaRPr lang="en-IN"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46"/>
          </a:xfrm>
        </p:spPr>
        <p:txBody>
          <a:bodyPr>
            <a:normAutofit/>
          </a:bodyPr>
          <a:lstStyle/>
          <a:p>
            <a:r>
              <a:rPr lang="en-US" sz="2800" b="1" u="sng" dirty="0" smtClean="0">
                <a:solidFill>
                  <a:srgbClr val="FF0000"/>
                </a:solidFill>
                <a:latin typeface="Arial" pitchFamily="34" charset="0"/>
                <a:cs typeface="Arial" pitchFamily="34" charset="0"/>
              </a:rPr>
              <a:t>ANTERIOR STABILIZATION OF THE CERVICAL SPINE USING LOCKING PLATE SYSTEMS</a:t>
            </a:r>
            <a:endParaRPr lang="en-IN" sz="2800" b="1" u="sng"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214282" y="1214422"/>
            <a:ext cx="8786874" cy="5500726"/>
          </a:xfrm>
        </p:spPr>
        <p:txBody>
          <a:bodyPr>
            <a:normAutofit/>
          </a:bodyPr>
          <a:lstStyle/>
          <a:p>
            <a:pPr>
              <a:buNone/>
            </a:pPr>
            <a:endParaRPr lang="en-US" sz="2400" b="1" dirty="0" smtClean="0">
              <a:solidFill>
                <a:srgbClr val="FFFF00"/>
              </a:solidFill>
              <a:latin typeface="Arial" pitchFamily="34" charset="0"/>
              <a:cs typeface="Arial" pitchFamily="34" charset="0"/>
            </a:endParaRPr>
          </a:p>
          <a:p>
            <a:pPr>
              <a:buNone/>
            </a:pPr>
            <a:r>
              <a:rPr lang="en-US" sz="2400" b="1" u="sng" dirty="0" smtClean="0">
                <a:solidFill>
                  <a:srgbClr val="FFC000"/>
                </a:solidFill>
                <a:latin typeface="Arial" pitchFamily="34" charset="0"/>
                <a:cs typeface="Arial" pitchFamily="34" charset="0"/>
              </a:rPr>
              <a:t>PRECAUTIONS &amp; COMPLICATIONS</a:t>
            </a:r>
          </a:p>
          <a:p>
            <a:pPr>
              <a:buNone/>
            </a:pPr>
            <a:endParaRPr lang="en-US" sz="2400" b="1" dirty="0" smtClean="0">
              <a:solidFill>
                <a:srgbClr val="FFC000"/>
              </a:solidFill>
              <a:latin typeface="Arial" pitchFamily="34" charset="0"/>
              <a:cs typeface="Arial" pitchFamily="34" charset="0"/>
            </a:endParaRPr>
          </a:p>
          <a:p>
            <a:r>
              <a:rPr lang="en-US" sz="2400" b="1" dirty="0" smtClean="0">
                <a:latin typeface="Arial" pitchFamily="34" charset="0"/>
                <a:cs typeface="Arial" pitchFamily="34" charset="0"/>
              </a:rPr>
              <a:t> Wound </a:t>
            </a:r>
            <a:r>
              <a:rPr lang="en-US" sz="2400" b="1" dirty="0" err="1" smtClean="0">
                <a:latin typeface="Arial" pitchFamily="34" charset="0"/>
                <a:cs typeface="Arial" pitchFamily="34" charset="0"/>
              </a:rPr>
              <a:t>haematoma</a:t>
            </a:r>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Vascular injury</a:t>
            </a:r>
          </a:p>
          <a:p>
            <a:r>
              <a:rPr lang="en-US" sz="2400" b="1" dirty="0" err="1" smtClean="0">
                <a:latin typeface="Arial" pitchFamily="34" charset="0"/>
                <a:cs typeface="Arial" pitchFamily="34" charset="0"/>
              </a:rPr>
              <a:t>Oesophageal</a:t>
            </a:r>
            <a:r>
              <a:rPr lang="en-US" sz="2400" b="1" dirty="0" smtClean="0">
                <a:latin typeface="Arial" pitchFamily="34" charset="0"/>
                <a:cs typeface="Arial" pitchFamily="34" charset="0"/>
              </a:rPr>
              <a:t> injury</a:t>
            </a:r>
          </a:p>
          <a:p>
            <a:r>
              <a:rPr lang="en-US" sz="2400" b="1" dirty="0" smtClean="0">
                <a:latin typeface="Arial" pitchFamily="34" charset="0"/>
                <a:cs typeface="Arial" pitchFamily="34" charset="0"/>
              </a:rPr>
              <a:t>Superior or recurrent laryngeal nerve injury.</a:t>
            </a:r>
          </a:p>
          <a:p>
            <a:r>
              <a:rPr lang="en-US" sz="2400" b="1" dirty="0" smtClean="0">
                <a:latin typeface="Arial" pitchFamily="34" charset="0"/>
                <a:cs typeface="Arial" pitchFamily="34" charset="0"/>
              </a:rPr>
              <a:t>Infection</a:t>
            </a:r>
          </a:p>
          <a:p>
            <a:r>
              <a:rPr lang="en-US" sz="2400" b="1" dirty="0" smtClean="0">
                <a:latin typeface="Arial" pitchFamily="34" charset="0"/>
                <a:cs typeface="Arial" pitchFamily="34" charset="0"/>
              </a:rPr>
              <a:t>Long fusions are prone to screw breakage / pullout.</a:t>
            </a:r>
          </a:p>
          <a:p>
            <a:r>
              <a:rPr lang="en-US" sz="2400" b="1" dirty="0" smtClean="0">
                <a:latin typeface="Arial" pitchFamily="34" charset="0"/>
                <a:cs typeface="Arial" pitchFamily="34" charset="0"/>
              </a:rPr>
              <a:t>Severe trauma may disrupt both the anterior &amp; posterior elements, &amp; anterior plating may be insufficient.</a:t>
            </a:r>
          </a:p>
          <a:p>
            <a:pPr>
              <a:buNone/>
            </a:pPr>
            <a:endParaRPr lang="en-US" sz="2400" b="1" dirty="0" smtClean="0">
              <a:latin typeface="Arial" pitchFamily="34" charset="0"/>
              <a:cs typeface="Arial" pitchFamily="34" charset="0"/>
            </a:endParaRPr>
          </a:p>
          <a:p>
            <a:pPr>
              <a:buNone/>
            </a:pPr>
            <a:endParaRPr lang="en-IN" sz="2400" b="1"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4572000"/>
          </a:xfrm>
        </p:spPr>
        <p:txBody>
          <a:bodyPr>
            <a:normAutofit fontScale="92500"/>
          </a:bodyPr>
          <a:lstStyle/>
          <a:p>
            <a:pPr>
              <a:buNone/>
            </a:pPr>
            <a:endParaRPr lang="en-US"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lang="en-US"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lang="en-US"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r>
              <a:rPr lang="en-US"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buNone/>
            </a:pPr>
            <a:endParaRPr lang="en-US"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r>
              <a:rPr lang="en-US"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7200"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latin typeface="Australian Sunrise" pitchFamily="2" charset="0"/>
              </a:rPr>
              <a:t>THANK YOU</a:t>
            </a:r>
            <a:endParaRPr lang="en-IN" sz="7200" b="1" dirty="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latin typeface="Australian Sunrise"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875490"/>
          </a:xfrm>
        </p:spPr>
        <p:txBody>
          <a:bodyPr>
            <a:normAutofit fontScale="90000"/>
          </a:bodyPr>
          <a:lstStyle/>
          <a:p>
            <a:pPr algn="ctr"/>
            <a:r>
              <a:rPr lang="en-US" sz="2800" dirty="0" smtClean="0">
                <a:latin typeface="Arial Black" pitchFamily="34" charset="0"/>
              </a:rPr>
              <a:t>CLASSIFICATION OF THE LOWER CERVICAL SPINE INJURY ( C3 – C7 )</a:t>
            </a:r>
            <a:endParaRPr lang="en-IN" sz="2800" dirty="0">
              <a:latin typeface="Arial Black" pitchFamily="34" charset="0"/>
            </a:endParaRPr>
          </a:p>
        </p:txBody>
      </p:sp>
      <p:sp>
        <p:nvSpPr>
          <p:cNvPr id="3" name="Content Placeholder 2"/>
          <p:cNvSpPr>
            <a:spLocks noGrp="1"/>
          </p:cNvSpPr>
          <p:nvPr>
            <p:ph idx="1"/>
          </p:nvPr>
        </p:nvSpPr>
        <p:spPr>
          <a:xfrm>
            <a:off x="0" y="1142984"/>
            <a:ext cx="8858280" cy="5715016"/>
          </a:xfrm>
        </p:spPr>
        <p:txBody>
          <a:bodyPr/>
          <a:lstStyle/>
          <a:p>
            <a:pPr algn="just">
              <a:buNone/>
            </a:pPr>
            <a:endParaRPr lang="en-IN" dirty="0" smtClean="0">
              <a:solidFill>
                <a:srgbClr val="FFFF00"/>
              </a:solidFill>
              <a:latin typeface="Aharoni" pitchFamily="2" charset="-79"/>
              <a:cs typeface="Aharoni" pitchFamily="2" charset="-79"/>
            </a:endParaRPr>
          </a:p>
          <a:p>
            <a:pPr algn="just">
              <a:buNone/>
            </a:pPr>
            <a:endParaRPr lang="en-IN" dirty="0" smtClean="0">
              <a:solidFill>
                <a:srgbClr val="FFFF00"/>
              </a:solidFill>
              <a:latin typeface="Aharoni" pitchFamily="2" charset="-79"/>
              <a:cs typeface="Aharoni" pitchFamily="2" charset="-79"/>
            </a:endParaRPr>
          </a:p>
          <a:p>
            <a:pPr algn="just">
              <a:buNone/>
            </a:pPr>
            <a:endParaRPr lang="en-IN" dirty="0" smtClean="0">
              <a:solidFill>
                <a:srgbClr val="FFFF00"/>
              </a:solidFill>
              <a:latin typeface="Aharoni" pitchFamily="2" charset="-79"/>
              <a:cs typeface="Aharoni" pitchFamily="2" charset="-79"/>
            </a:endParaRPr>
          </a:p>
          <a:p>
            <a:pPr algn="just">
              <a:buNone/>
            </a:pPr>
            <a:r>
              <a:rPr lang="en-IN" dirty="0" smtClean="0">
                <a:solidFill>
                  <a:srgbClr val="FFFF00"/>
                </a:solidFill>
                <a:latin typeface="Aharoni" pitchFamily="2" charset="-79"/>
                <a:cs typeface="Aharoni" pitchFamily="2" charset="-79"/>
              </a:rPr>
              <a:t>	Injuries to the lower cervical spine are major traumas and frequently occur in combination with </a:t>
            </a:r>
            <a:r>
              <a:rPr lang="en-IN" dirty="0" err="1" smtClean="0">
                <a:solidFill>
                  <a:srgbClr val="FFFF00"/>
                </a:solidFill>
                <a:latin typeface="Aharoni" pitchFamily="2" charset="-79"/>
                <a:cs typeface="Aharoni" pitchFamily="2" charset="-79"/>
              </a:rPr>
              <a:t>neurologicaL</a:t>
            </a:r>
            <a:r>
              <a:rPr lang="en-IN" dirty="0" smtClean="0">
                <a:solidFill>
                  <a:srgbClr val="FFFF00"/>
                </a:solidFill>
                <a:latin typeface="Aharoni" pitchFamily="2" charset="-79"/>
                <a:cs typeface="Aharoni" pitchFamily="2" charset="-79"/>
              </a:rPr>
              <a:t> complications.</a:t>
            </a:r>
            <a:endParaRPr lang="en-IN" dirty="0">
              <a:solidFill>
                <a:srgbClr val="FFFF00"/>
              </a:solidFill>
              <a:latin typeface="Aharoni" pitchFamily="2" charset="-79"/>
              <a:cs typeface="Aharoni" pitchFamily="2" charset="-79"/>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1432</TotalTime>
  <Words>3686</Words>
  <Application>Microsoft Macintosh PowerPoint</Application>
  <PresentationFormat>On-screen Show (4:3)</PresentationFormat>
  <Paragraphs>771</Paragraphs>
  <Slides>86</Slides>
  <Notes>5</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Verve</vt:lpstr>
      <vt:lpstr>PATHOPHYSIOLOGY &amp; MANAGEMENT OF TRAUMATIC CERVICAL SPINE INJURY</vt:lpstr>
      <vt:lpstr>PATHOPHYSIOLOGY</vt:lpstr>
      <vt:lpstr>PowerPoint Presentation</vt:lpstr>
      <vt:lpstr>CLASSIFICATION </vt:lpstr>
      <vt:lpstr>CLASSIFICATION</vt:lpstr>
      <vt:lpstr>PowerPoint Presentation</vt:lpstr>
      <vt:lpstr>PowerPoint Presentation</vt:lpstr>
      <vt:lpstr>PowerPoint Presentation</vt:lpstr>
      <vt:lpstr>CLASSIFICATION OF THE LOWER CERVICAL SPINE INJURY ( C3 – C7 )</vt:lpstr>
      <vt:lpstr>PowerPoint Presentation</vt:lpstr>
      <vt:lpstr>TYPES OF LOWER CERVICAL SPINE FRACTURES</vt:lpstr>
      <vt:lpstr>TYPES OF LOWER CERVICAL SPINE FRACTURES</vt:lpstr>
      <vt:lpstr>TYPES OF LOWER CERVICAL SPINE FRACTURES</vt:lpstr>
      <vt:lpstr>TYPES OF LOWER CERVICAL SPINE FRACTURES</vt:lpstr>
      <vt:lpstr>TYPES OF LOWER CERVICAL SPINE FRACTURES</vt:lpstr>
      <vt:lpstr>TYPES OF LOWER CERVICAL SPINE FRACTURES</vt:lpstr>
      <vt:lpstr>TYPES OF LOWER CERVICAL SPINE FRACTURES</vt:lpstr>
      <vt:lpstr>TYPES OF LOWER CERVICAL SPINE FRACTURES</vt:lpstr>
      <vt:lpstr>TYPES OF LOWER CERVICAL SPINE FRACTURES</vt:lpstr>
      <vt:lpstr>OCCIPITAL – ATLANTAL DISLOCATIONS</vt:lpstr>
      <vt:lpstr>OCCIPITAL – ATLANTAL DISLOCATIONS</vt:lpstr>
      <vt:lpstr>OCCIPITAL – ATLANTAL DISLOCATIONS</vt:lpstr>
      <vt:lpstr>OCCIPITAL CONDYLAR FRACTURES</vt:lpstr>
      <vt:lpstr>OCCIPITAL CONDYLAR FRACTURES</vt:lpstr>
      <vt:lpstr>OCCIPITAL CONDYLAR FRACTURES</vt:lpstr>
      <vt:lpstr>PowerPoint Presentation</vt:lpstr>
      <vt:lpstr>C 1 ARCH FRACTURES – Jefferson Fracture</vt:lpstr>
      <vt:lpstr>PowerPoint Presentation</vt:lpstr>
      <vt:lpstr>ATLANTOAXIAL INSTABILITY</vt:lpstr>
      <vt:lpstr>ATLANTOAXIAL INSTABILITY</vt:lpstr>
      <vt:lpstr>ATLANTOAXIAL INSTABILITY</vt:lpstr>
      <vt:lpstr>ROTATORY SUBLUXATIONS</vt:lpstr>
      <vt:lpstr>ROTATORY SUBLUXATIONS</vt:lpstr>
      <vt:lpstr>ODONTOID FRACTURES</vt:lpstr>
      <vt:lpstr>ODONTOID FRACTURES</vt:lpstr>
      <vt:lpstr>SCIWORA Syndrome (Spinal Cord Injury w/o Radiologic Abnormality) </vt:lpstr>
      <vt:lpstr>SCIWORA Syndrome</vt:lpstr>
      <vt:lpstr>SCIWORA Syndrome</vt:lpstr>
      <vt:lpstr>SCIWORA Syndrome</vt:lpstr>
      <vt:lpstr>LOCKED FACETS </vt:lpstr>
      <vt:lpstr>MANAGEMENT OF CERVICAL SPINE INJURY</vt:lpstr>
      <vt:lpstr> MEDICAL MANAGEMENT</vt:lpstr>
      <vt:lpstr> MEDICAL MANAGEMENT</vt:lpstr>
      <vt:lpstr>CERVICAL TRACTION</vt:lpstr>
      <vt:lpstr>CERVICAL TRACTION</vt:lpstr>
      <vt:lpstr>CERVICAL TRACTION</vt:lpstr>
      <vt:lpstr>CERVICAL TRACTION</vt:lpstr>
      <vt:lpstr>CERVICAL TRACTION</vt:lpstr>
      <vt:lpstr>CERVICAL TRACTION</vt:lpstr>
      <vt:lpstr>CERVICAL TRACTION</vt:lpstr>
      <vt:lpstr>CERVICAL TRACTION</vt:lpstr>
      <vt:lpstr>CERVICAL TRACTION</vt:lpstr>
      <vt:lpstr>CERVICAL TRACTION</vt:lpstr>
      <vt:lpstr>CERVICAL TRACTION</vt:lpstr>
      <vt:lpstr>CERVICAL TRACTION</vt:lpstr>
      <vt:lpstr>HALO IMMOBILIZATION OF CERVICAL SPINE INJURIES</vt:lpstr>
      <vt:lpstr>HALO IMMOBILIZATION OF CERVICAL SPINE INJURIES</vt:lpstr>
      <vt:lpstr>HALO IMMOBILIZATION OF CERVICAL SPINE INJURIES</vt:lpstr>
      <vt:lpstr>TYPES OF CERVICAL SPINE INSTRUMENTATION</vt:lpstr>
      <vt:lpstr>TYPES OF CERVICAL SPINE INSTRUMENTATION</vt:lpstr>
      <vt:lpstr>TYPES OF CERVICAL SPINE INSTRUMENTATION</vt:lpstr>
      <vt:lpstr>MANAGEMENT OF UPPER CERVICAL SPINAL INSTABILITY</vt:lpstr>
      <vt:lpstr>MANAGEMENT OF UPPER CERVICAL SPINAL INSTABILITY</vt:lpstr>
      <vt:lpstr>MANAGEMENT OF UPPER CERVICAL SPINAL INSTABILITY</vt:lpstr>
      <vt:lpstr>MANAGEMENT OF UPPER CERVICAL SPINAL INSTABILITY</vt:lpstr>
      <vt:lpstr>MANAGEMENT OF UPPER CERVICAL SPINAL INSTABILITY</vt:lpstr>
      <vt:lpstr>MANAGEMENT OF UPPER CERVICAL SPINAL INSTABILITY</vt:lpstr>
      <vt:lpstr>PowerPoint Presentation</vt:lpstr>
      <vt:lpstr>PowerPoint Presentation</vt:lpstr>
      <vt:lpstr>PowerPoint Presentation</vt:lpstr>
      <vt:lpstr>PowerPoint Presentation</vt:lpstr>
      <vt:lpstr>PowerPoint Presentation</vt:lpstr>
      <vt:lpstr>PowerPoint Presentation</vt:lpstr>
      <vt:lpstr>STABILIZATION OF CERVICAL SPINE</vt:lpstr>
      <vt:lpstr>PowerPoint Presentation</vt:lpstr>
      <vt:lpstr>STABILIZATION OF CERVICAL SPINE</vt:lpstr>
      <vt:lpstr>STABILIZATION OF CERVICAL SPINE</vt:lpstr>
      <vt:lpstr>PowerPoint Presentation</vt:lpstr>
      <vt:lpstr>PowerPoint Presentation</vt:lpstr>
      <vt:lpstr>PowerPoint Presentation</vt:lpstr>
      <vt:lpstr>SUBTOTAL &amp; TOTAL BODY REPLACEMENT</vt:lpstr>
      <vt:lpstr>COMPLCATIONS OF  PLATING</vt:lpstr>
      <vt:lpstr>ANTERIOR STABILIZATION OF THE CERVICAL SPINE USING LOCKING PLATE SYSTEMS</vt:lpstr>
      <vt:lpstr>PowerPoint Presentation</vt:lpstr>
      <vt:lpstr>ANTERIOR STABILIZATION OF THE CERVICAL SPINE USING LOCKING PLATE SYSTEMS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mayuri</dc:creator>
  <cp:lastModifiedBy>apple</cp:lastModifiedBy>
  <cp:revision>468</cp:revision>
  <dcterms:created xsi:type="dcterms:W3CDTF">2010-02-05T04:37:25Z</dcterms:created>
  <dcterms:modified xsi:type="dcterms:W3CDTF">2013-12-16T13:27:25Z</dcterms:modified>
</cp:coreProperties>
</file>